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321" r:id="rId3"/>
    <p:sldId id="268" r:id="rId4"/>
    <p:sldId id="295" r:id="rId5"/>
    <p:sldId id="296" r:id="rId6"/>
    <p:sldId id="297" r:id="rId7"/>
    <p:sldId id="300" r:id="rId8"/>
    <p:sldId id="299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9" r:id="rId17"/>
    <p:sldId id="311" r:id="rId18"/>
    <p:sldId id="312" r:id="rId19"/>
    <p:sldId id="313" r:id="rId20"/>
    <p:sldId id="308" r:id="rId21"/>
    <p:sldId id="314" r:id="rId22"/>
    <p:sldId id="315" r:id="rId23"/>
    <p:sldId id="316" r:id="rId24"/>
    <p:sldId id="317" r:id="rId25"/>
    <p:sldId id="318" r:id="rId26"/>
    <p:sldId id="319" r:id="rId27"/>
    <p:sldId id="320" r:id="rId28"/>
  </p:sldIdLst>
  <p:sldSz cx="12188825" cy="6858000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996" y="-19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8EC17BAB-7162-47F4-AA07-CD33FEC410D6}"/>
    <pc:docChg chg="modSld">
      <pc:chgData name="" userId="" providerId="" clId="Web-{8EC17BAB-7162-47F4-AA07-CD33FEC410D6}" dt="2019-08-28T17:40:42.227" v="13" actId="20577"/>
      <pc:docMkLst>
        <pc:docMk/>
      </pc:docMkLst>
      <pc:sldChg chg="modSp">
        <pc:chgData name="" userId="" providerId="" clId="Web-{8EC17BAB-7162-47F4-AA07-CD33FEC410D6}" dt="2019-08-28T17:40:24.211" v="2" actId="20577"/>
        <pc:sldMkLst>
          <pc:docMk/>
          <pc:sldMk cId="1342199665" sldId="272"/>
        </pc:sldMkLst>
        <pc:spChg chg="mod">
          <ac:chgData name="" userId="" providerId="" clId="Web-{8EC17BAB-7162-47F4-AA07-CD33FEC410D6}" dt="2019-08-28T17:40:24.211" v="2" actId="20577"/>
          <ac:spMkLst>
            <pc:docMk/>
            <pc:sldMk cId="1342199665" sldId="272"/>
            <ac:spMk id="3" creationId="{00000000-0000-0000-0000-000000000000}"/>
          </ac:spMkLst>
        </pc:spChg>
      </pc:sldChg>
      <pc:sldChg chg="modSp">
        <pc:chgData name="" userId="" providerId="" clId="Web-{8EC17BAB-7162-47F4-AA07-CD33FEC410D6}" dt="2019-08-28T17:40:41.180" v="11" actId="20577"/>
        <pc:sldMkLst>
          <pc:docMk/>
          <pc:sldMk cId="644530465" sldId="277"/>
        </pc:sldMkLst>
        <pc:spChg chg="mod">
          <ac:chgData name="" userId="" providerId="" clId="Web-{8EC17BAB-7162-47F4-AA07-CD33FEC410D6}" dt="2019-08-28T17:40:41.180" v="11" actId="20577"/>
          <ac:spMkLst>
            <pc:docMk/>
            <pc:sldMk cId="644530465" sldId="277"/>
            <ac:spMk id="3" creationId="{00000000-0000-0000-0000-000000000000}"/>
          </ac:spMkLst>
        </pc:spChg>
      </pc:sldChg>
    </pc:docChg>
  </pc:docChgLst>
  <pc:docChgLst>
    <pc:chgData clId="Web-{3DCB6A9D-F3C2-4CB6-B269-655661A887F4}"/>
    <pc:docChg chg="addSld delSld modSld">
      <pc:chgData name="" userId="" providerId="" clId="Web-{3DCB6A9D-F3C2-4CB6-B269-655661A887F4}" dt="2019-08-28T16:44:37.382" v="472"/>
      <pc:docMkLst>
        <pc:docMk/>
      </pc:docMkLst>
      <pc:sldChg chg="addSp delSp modSp">
        <pc:chgData name="" userId="" providerId="" clId="Web-{3DCB6A9D-F3C2-4CB6-B269-655661A887F4}" dt="2019-08-28T16:38:33.622" v="155" actId="20577"/>
        <pc:sldMkLst>
          <pc:docMk/>
          <pc:sldMk cId="2828126828" sldId="256"/>
        </pc:sldMkLst>
        <pc:spChg chg="mod">
          <ac:chgData name="" userId="" providerId="" clId="Web-{3DCB6A9D-F3C2-4CB6-B269-655661A887F4}" dt="2019-08-28T16:38:33.622" v="155" actId="20577"/>
          <ac:spMkLst>
            <pc:docMk/>
            <pc:sldMk cId="2828126828" sldId="256"/>
            <ac:spMk id="8" creationId="{00000000-0000-0000-0000-000000000000}"/>
          </ac:spMkLst>
        </pc:spChg>
        <pc:picChg chg="add del mod">
          <ac:chgData name="" userId="" providerId="" clId="Web-{3DCB6A9D-F3C2-4CB6-B269-655661A887F4}" dt="2019-08-28T16:38:02.982" v="149"/>
          <ac:picMkLst>
            <pc:docMk/>
            <pc:sldMk cId="2828126828" sldId="256"/>
            <ac:picMk id="2" creationId="{4E2FAA17-AC96-4B2D-9314-BC0BD93E5389}"/>
          </ac:picMkLst>
        </pc:picChg>
        <pc:picChg chg="mod ord">
          <ac:chgData name="" userId="" providerId="" clId="Web-{3DCB6A9D-F3C2-4CB6-B269-655661A887F4}" dt="2019-08-28T16:36:19.369" v="76"/>
          <ac:picMkLst>
            <pc:docMk/>
            <pc:sldMk cId="2828126828" sldId="256"/>
            <ac:picMk id="10" creationId="{00000000-0000-0000-0000-000000000000}"/>
          </ac:picMkLst>
        </pc:picChg>
        <pc:picChg chg="del">
          <ac:chgData name="" userId="" providerId="" clId="Web-{3DCB6A9D-F3C2-4CB6-B269-655661A887F4}" dt="2019-08-28T16:34:11.883" v="0"/>
          <ac:picMkLst>
            <pc:docMk/>
            <pc:sldMk cId="2828126828" sldId="256"/>
            <ac:picMk id="12" creationId="{00000000-0000-0000-0000-000000000000}"/>
          </ac:picMkLst>
        </pc:picChg>
        <pc:picChg chg="del">
          <ac:chgData name="" userId="" providerId="" clId="Web-{3DCB6A9D-F3C2-4CB6-B269-655661A887F4}" dt="2019-08-28T16:34:15.381" v="1"/>
          <ac:picMkLst>
            <pc:docMk/>
            <pc:sldMk cId="2828126828" sldId="256"/>
            <ac:picMk id="17" creationId="{00000000-0000-0000-0000-000000000000}"/>
          </ac:picMkLst>
        </pc:picChg>
        <pc:picChg chg="mod">
          <ac:chgData name="" userId="" providerId="" clId="Web-{3DCB6A9D-F3C2-4CB6-B269-655661A887F4}" dt="2019-08-28T16:34:34.694" v="3" actId="1076"/>
          <ac:picMkLst>
            <pc:docMk/>
            <pc:sldMk cId="2828126828" sldId="256"/>
            <ac:picMk id="18" creationId="{00000000-0000-0000-0000-000000000000}"/>
          </ac:picMkLst>
        </pc:picChg>
        <pc:picChg chg="add mod">
          <ac:chgData name="" userId="" providerId="" clId="Web-{3DCB6A9D-F3C2-4CB6-B269-655661A887F4}" dt="2019-08-28T16:36:09.447" v="74" actId="1076"/>
          <ac:picMkLst>
            <pc:docMk/>
            <pc:sldMk cId="2828126828" sldId="256"/>
            <ac:picMk id="20" creationId="{DCA9C398-AC40-4717-A581-A75DD785726A}"/>
          </ac:picMkLst>
        </pc:picChg>
        <pc:picChg chg="add">
          <ac:chgData name="" userId="" providerId="" clId="Web-{3DCB6A9D-F3C2-4CB6-B269-655661A887F4}" dt="2019-08-28T16:38:03.403" v="150"/>
          <ac:picMkLst>
            <pc:docMk/>
            <pc:sldMk cId="2828126828" sldId="256"/>
            <ac:picMk id="23" creationId="{E26CD124-BAF2-4C2E-AA45-02FADA4BA928}"/>
          </ac:picMkLst>
        </pc:picChg>
      </pc:sldChg>
      <pc:sldChg chg="del">
        <pc:chgData name="" userId="" providerId="" clId="Web-{3DCB6A9D-F3C2-4CB6-B269-655661A887F4}" dt="2019-08-28T16:38:10.811" v="151"/>
        <pc:sldMkLst>
          <pc:docMk/>
          <pc:sldMk cId="2606071483" sldId="257"/>
        </pc:sldMkLst>
      </pc:sldChg>
      <pc:sldChg chg="modSp">
        <pc:chgData name="" userId="" providerId="" clId="Web-{3DCB6A9D-F3C2-4CB6-B269-655661A887F4}" dt="2019-08-28T16:38:51.716" v="159" actId="20577"/>
        <pc:sldMkLst>
          <pc:docMk/>
          <pc:sldMk cId="1754420597" sldId="263"/>
        </pc:sldMkLst>
        <pc:spChg chg="mod">
          <ac:chgData name="" userId="" providerId="" clId="Web-{3DCB6A9D-F3C2-4CB6-B269-655661A887F4}" dt="2019-08-28T16:38:51.716" v="159" actId="20577"/>
          <ac:spMkLst>
            <pc:docMk/>
            <pc:sldMk cId="1754420597" sldId="263"/>
            <ac:spMk id="3" creationId="{00000000-0000-0000-0000-000000000000}"/>
          </ac:spMkLst>
        </pc:spChg>
      </pc:sldChg>
      <pc:sldChg chg="modSp">
        <pc:chgData name="" userId="" providerId="" clId="Web-{3DCB6A9D-F3C2-4CB6-B269-655661A887F4}" dt="2019-08-28T16:43:23.881" v="364" actId="20577"/>
        <pc:sldMkLst>
          <pc:docMk/>
          <pc:sldMk cId="1342199665" sldId="272"/>
        </pc:sldMkLst>
        <pc:spChg chg="mod">
          <ac:chgData name="" userId="" providerId="" clId="Web-{3DCB6A9D-F3C2-4CB6-B269-655661A887F4}" dt="2019-08-28T16:43:23.881" v="364" actId="20577"/>
          <ac:spMkLst>
            <pc:docMk/>
            <pc:sldMk cId="1342199665" sldId="272"/>
            <ac:spMk id="3" creationId="{00000000-0000-0000-0000-000000000000}"/>
          </ac:spMkLst>
        </pc:spChg>
      </pc:sldChg>
      <pc:sldChg chg="modSp">
        <pc:chgData name="" userId="" providerId="" clId="Web-{3DCB6A9D-F3C2-4CB6-B269-655661A887F4}" dt="2019-08-28T16:40:20.188" v="303" actId="20577"/>
        <pc:sldMkLst>
          <pc:docMk/>
          <pc:sldMk cId="3593703375" sldId="273"/>
        </pc:sldMkLst>
        <pc:spChg chg="mod">
          <ac:chgData name="" userId="" providerId="" clId="Web-{3DCB6A9D-F3C2-4CB6-B269-655661A887F4}" dt="2019-08-28T16:39:59.312" v="275" actId="20577"/>
          <ac:spMkLst>
            <pc:docMk/>
            <pc:sldMk cId="3593703375" sldId="273"/>
            <ac:spMk id="2" creationId="{00000000-0000-0000-0000-000000000000}"/>
          </ac:spMkLst>
        </pc:spChg>
        <pc:spChg chg="mod">
          <ac:chgData name="" userId="" providerId="" clId="Web-{3DCB6A9D-F3C2-4CB6-B269-655661A887F4}" dt="2019-08-28T16:40:20.188" v="303" actId="20577"/>
          <ac:spMkLst>
            <pc:docMk/>
            <pc:sldMk cId="3593703375" sldId="273"/>
            <ac:spMk id="3" creationId="{00000000-0000-0000-0000-000000000000}"/>
          </ac:spMkLst>
        </pc:spChg>
      </pc:sldChg>
      <pc:sldChg chg="addSp delSp modSp">
        <pc:chgData name="" userId="" providerId="" clId="Web-{3DCB6A9D-F3C2-4CB6-B269-655661A887F4}" dt="2019-08-28T16:43:01.973" v="346" actId="20577"/>
        <pc:sldMkLst>
          <pc:docMk/>
          <pc:sldMk cId="3156110637" sldId="274"/>
        </pc:sldMkLst>
        <pc:spChg chg="mod">
          <ac:chgData name="" userId="" providerId="" clId="Web-{3DCB6A9D-F3C2-4CB6-B269-655661A887F4}" dt="2019-08-28T16:42:16.191" v="318" actId="20577"/>
          <ac:spMkLst>
            <pc:docMk/>
            <pc:sldMk cId="3156110637" sldId="274"/>
            <ac:spMk id="2" creationId="{00000000-0000-0000-0000-000000000000}"/>
          </ac:spMkLst>
        </pc:spChg>
        <pc:spChg chg="del">
          <ac:chgData name="" userId="" providerId="" clId="Web-{3DCB6A9D-F3C2-4CB6-B269-655661A887F4}" dt="2019-08-28T16:40:30.610" v="305"/>
          <ac:spMkLst>
            <pc:docMk/>
            <pc:sldMk cId="3156110637" sldId="274"/>
            <ac:spMk id="3" creationId="{00000000-0000-0000-0000-000000000000}"/>
          </ac:spMkLst>
        </pc:spChg>
        <pc:spChg chg="add mod">
          <ac:chgData name="" userId="" providerId="" clId="Web-{3DCB6A9D-F3C2-4CB6-B269-655661A887F4}" dt="2019-08-28T16:43:01.973" v="346" actId="20577"/>
          <ac:spMkLst>
            <pc:docMk/>
            <pc:sldMk cId="3156110637" sldId="274"/>
            <ac:spMk id="7" creationId="{5793E51A-E203-4ACE-A9F2-94829FD58E62}"/>
          </ac:spMkLst>
        </pc:spChg>
        <pc:picChg chg="del">
          <ac:chgData name="" userId="" providerId="" clId="Web-{3DCB6A9D-F3C2-4CB6-B269-655661A887F4}" dt="2019-08-28T16:40:33.438" v="306"/>
          <ac:picMkLst>
            <pc:docMk/>
            <pc:sldMk cId="3156110637" sldId="274"/>
            <ac:picMk id="5" creationId="{00000000-0000-0000-0000-000000000000}"/>
          </ac:picMkLst>
        </pc:picChg>
      </pc:sldChg>
      <pc:sldChg chg="del">
        <pc:chgData name="" userId="" providerId="" clId="Web-{3DCB6A9D-F3C2-4CB6-B269-655661A887F4}" dt="2019-08-28T16:43:03.301" v="348"/>
        <pc:sldMkLst>
          <pc:docMk/>
          <pc:sldMk cId="24176307" sldId="275"/>
        </pc:sldMkLst>
      </pc:sldChg>
      <pc:sldChg chg="del">
        <pc:chgData name="" userId="" providerId="" clId="Web-{3DCB6A9D-F3C2-4CB6-B269-655661A887F4}" dt="2019-08-28T16:43:05.083" v="349"/>
        <pc:sldMkLst>
          <pc:docMk/>
          <pc:sldMk cId="2052342396" sldId="276"/>
        </pc:sldMkLst>
      </pc:sldChg>
      <pc:sldChg chg="modSp">
        <pc:chgData name="" userId="" providerId="" clId="Web-{3DCB6A9D-F3C2-4CB6-B269-655661A887F4}" dt="2019-08-28T16:44:21.163" v="466" actId="20577"/>
        <pc:sldMkLst>
          <pc:docMk/>
          <pc:sldMk cId="644530465" sldId="277"/>
        </pc:sldMkLst>
        <pc:spChg chg="mod">
          <ac:chgData name="" userId="" providerId="" clId="Web-{3DCB6A9D-F3C2-4CB6-B269-655661A887F4}" dt="2019-08-28T16:43:09.739" v="350" actId="20577"/>
          <ac:spMkLst>
            <pc:docMk/>
            <pc:sldMk cId="644530465" sldId="277"/>
            <ac:spMk id="2" creationId="{00000000-0000-0000-0000-000000000000}"/>
          </ac:spMkLst>
        </pc:spChg>
        <pc:spChg chg="mod">
          <ac:chgData name="" userId="" providerId="" clId="Web-{3DCB6A9D-F3C2-4CB6-B269-655661A887F4}" dt="2019-08-28T16:44:21.163" v="466" actId="20577"/>
          <ac:spMkLst>
            <pc:docMk/>
            <pc:sldMk cId="644530465" sldId="277"/>
            <ac:spMk id="3" creationId="{00000000-0000-0000-0000-000000000000}"/>
          </ac:spMkLst>
        </pc:spChg>
      </pc:sldChg>
      <pc:sldChg chg="del">
        <pc:chgData name="" userId="" providerId="" clId="Web-{3DCB6A9D-F3C2-4CB6-B269-655661A887F4}" dt="2019-08-28T16:44:29.475" v="468"/>
        <pc:sldMkLst>
          <pc:docMk/>
          <pc:sldMk cId="378907618" sldId="278"/>
        </pc:sldMkLst>
      </pc:sldChg>
      <pc:sldChg chg="del">
        <pc:chgData name="" userId="" providerId="" clId="Web-{3DCB6A9D-F3C2-4CB6-B269-655661A887F4}" dt="2019-08-28T16:44:31.280" v="469"/>
        <pc:sldMkLst>
          <pc:docMk/>
          <pc:sldMk cId="3344996770" sldId="279"/>
        </pc:sldMkLst>
      </pc:sldChg>
      <pc:sldChg chg="del">
        <pc:chgData name="" userId="" providerId="" clId="Web-{3DCB6A9D-F3C2-4CB6-B269-655661A887F4}" dt="2019-08-28T16:44:33.226" v="470"/>
        <pc:sldMkLst>
          <pc:docMk/>
          <pc:sldMk cId="4047723405" sldId="280"/>
        </pc:sldMkLst>
      </pc:sldChg>
      <pc:sldChg chg="del">
        <pc:chgData name="" userId="" providerId="" clId="Web-{3DCB6A9D-F3C2-4CB6-B269-655661A887F4}" dt="2019-08-28T16:44:35.460" v="471"/>
        <pc:sldMkLst>
          <pc:docMk/>
          <pc:sldMk cId="196312113" sldId="281"/>
        </pc:sldMkLst>
      </pc:sldChg>
      <pc:sldChg chg="del">
        <pc:chgData name="" userId="" providerId="" clId="Web-{3DCB6A9D-F3C2-4CB6-B269-655661A887F4}" dt="2019-08-28T16:44:37.382" v="472"/>
        <pc:sldMkLst>
          <pc:docMk/>
          <pc:sldMk cId="861970307" sldId="282"/>
        </pc:sldMkLst>
      </pc:sldChg>
      <pc:sldChg chg="addSp modSp add replId">
        <pc:chgData name="" userId="" providerId="" clId="Web-{3DCB6A9D-F3C2-4CB6-B269-655661A887F4}" dt="2019-08-28T16:38:25.106" v="152" actId="20577"/>
        <pc:sldMkLst>
          <pc:docMk/>
          <pc:sldMk cId="2470164341" sldId="284"/>
        </pc:sldMkLst>
        <pc:spChg chg="add">
          <ac:chgData name="" userId="" providerId="" clId="Web-{3DCB6A9D-F3C2-4CB6-B269-655661A887F4}" dt="2019-08-28T16:36:44.197" v="78"/>
          <ac:spMkLst>
            <pc:docMk/>
            <pc:sldMk cId="2470164341" sldId="284"/>
            <ac:spMk id="3" creationId="{2023B9C1-32D0-4E0A-BEE0-EA7F2647FECF}"/>
          </ac:spMkLst>
        </pc:spChg>
        <pc:spChg chg="mod">
          <ac:chgData name="" userId="" providerId="" clId="Web-{3DCB6A9D-F3C2-4CB6-B269-655661A887F4}" dt="2019-08-28T16:38:25.106" v="152" actId="20577"/>
          <ac:spMkLst>
            <pc:docMk/>
            <pc:sldMk cId="2470164341" sldId="284"/>
            <ac:spMk id="8" creationId="{00000000-0000-0000-0000-000000000000}"/>
          </ac:spMkLst>
        </pc:spChg>
        <pc:spChg chg="add">
          <ac:chgData name="" userId="" providerId="" clId="Web-{3DCB6A9D-F3C2-4CB6-B269-655661A887F4}" dt="2019-08-28T16:36:44.197" v="79"/>
          <ac:spMkLst>
            <pc:docMk/>
            <pc:sldMk cId="2470164341" sldId="284"/>
            <ac:spMk id="12" creationId="{9FC9F62C-14C5-4E5B-B740-E228F7178900}"/>
          </ac:spMkLst>
        </pc:spChg>
        <pc:spChg chg="add mod">
          <ac:chgData name="" userId="" providerId="" clId="Web-{3DCB6A9D-F3C2-4CB6-B269-655661A887F4}" dt="2019-08-28T16:37:39.152" v="136" actId="1076"/>
          <ac:spMkLst>
            <pc:docMk/>
            <pc:sldMk cId="2470164341" sldId="284"/>
            <ac:spMk id="17" creationId="{4C6026E1-5891-4A40-AEDE-B60691ECF968}"/>
          </ac:spMkLst>
        </pc:spChg>
        <pc:spChg chg="add">
          <ac:chgData name="" userId="" providerId="" clId="Web-{3DCB6A9D-F3C2-4CB6-B269-655661A887F4}" dt="2019-08-28T16:36:44.213" v="81"/>
          <ac:spMkLst>
            <pc:docMk/>
            <pc:sldMk cId="2470164341" sldId="284"/>
            <ac:spMk id="25" creationId="{95C99AF5-B868-44DB-96B1-FF6DD575A5E1}"/>
          </ac:spMkLst>
        </pc:spChg>
        <pc:spChg chg="add">
          <ac:chgData name="" userId="" providerId="" clId="Web-{3DCB6A9D-F3C2-4CB6-B269-655661A887F4}" dt="2019-08-28T16:36:44.229" v="82"/>
          <ac:spMkLst>
            <pc:docMk/>
            <pc:sldMk cId="2470164341" sldId="284"/>
            <ac:spMk id="27" creationId="{430F818F-D287-45E4-BDEC-D2A99718B490}"/>
          </ac:spMkLst>
        </pc:spChg>
        <pc:spChg chg="add mod">
          <ac:chgData name="" userId="" providerId="" clId="Web-{3DCB6A9D-F3C2-4CB6-B269-655661A887F4}" dt="2019-08-28T16:37:26.183" v="117" actId="1076"/>
          <ac:spMkLst>
            <pc:docMk/>
            <pc:sldMk cId="2470164341" sldId="284"/>
            <ac:spMk id="29" creationId="{4F77E3BA-C0D8-42E6-8879-8A7E83FBB49A}"/>
          </ac:spMkLst>
        </pc:spChg>
        <pc:spChg chg="add">
          <ac:chgData name="" userId="" providerId="" clId="Web-{3DCB6A9D-F3C2-4CB6-B269-655661A887F4}" dt="2019-08-28T16:36:44.260" v="84"/>
          <ac:spMkLst>
            <pc:docMk/>
            <pc:sldMk cId="2470164341" sldId="284"/>
            <ac:spMk id="31" creationId="{0667EB9F-C6E5-48B4-88F5-27FE7662D2D3}"/>
          </ac:spMkLst>
        </pc:spChg>
        <pc:spChg chg="add mod">
          <ac:chgData name="" userId="" providerId="" clId="Web-{3DCB6A9D-F3C2-4CB6-B269-655661A887F4}" dt="2019-08-28T16:37:58.342" v="148" actId="1076"/>
          <ac:spMkLst>
            <pc:docMk/>
            <pc:sldMk cId="2470164341" sldId="284"/>
            <ac:spMk id="33" creationId="{012BA6E6-98BC-4595-820D-7F7AC74E6EF3}"/>
          </ac:spMkLst>
        </pc:spChg>
        <pc:spChg chg="add">
          <ac:chgData name="" userId="" providerId="" clId="Web-{3DCB6A9D-F3C2-4CB6-B269-655661A887F4}" dt="2019-08-28T16:36:44.277" v="86"/>
          <ac:spMkLst>
            <pc:docMk/>
            <pc:sldMk cId="2470164341" sldId="284"/>
            <ac:spMk id="35" creationId="{CF859732-B4D6-4A74-9AFF-D8AEE16FD2C5}"/>
          </ac:spMkLst>
        </pc:spChg>
        <pc:spChg chg="add mod">
          <ac:chgData name="" userId="" providerId="" clId="Web-{3DCB6A9D-F3C2-4CB6-B269-655661A887F4}" dt="2019-08-28T16:37:20.511" v="116" actId="1076"/>
          <ac:spMkLst>
            <pc:docMk/>
            <pc:sldMk cId="2470164341" sldId="284"/>
            <ac:spMk id="37" creationId="{32FC5F5B-7C32-40F1-B0D5-AB8DE2488D67}"/>
          </ac:spMkLst>
        </pc:spChg>
        <pc:spChg chg="add">
          <ac:chgData name="" userId="" providerId="" clId="Web-{3DCB6A9D-F3C2-4CB6-B269-655661A887F4}" dt="2019-08-28T16:36:44.322" v="88"/>
          <ac:spMkLst>
            <pc:docMk/>
            <pc:sldMk cId="2470164341" sldId="284"/>
            <ac:spMk id="39" creationId="{8D5260CF-51B0-48A3-87D8-D32C48305B5C}"/>
          </ac:spMkLst>
        </pc:spChg>
        <pc:picChg chg="mod">
          <ac:chgData name="" userId="" providerId="" clId="Web-{3DCB6A9D-F3C2-4CB6-B269-655661A887F4}" dt="2019-08-28T16:37:54.215" v="147" actId="1076"/>
          <ac:picMkLst>
            <pc:docMk/>
            <pc:sldMk cId="2470164341" sldId="284"/>
            <ac:picMk id="2" creationId="{4E2FAA17-AC96-4B2D-9314-BC0BD93E5389}"/>
          </ac:picMkLst>
        </pc:picChg>
      </pc:sldChg>
    </pc:docChg>
  </pc:docChgLst>
  <pc:docChgLst>
    <pc:chgData clId="Web-{D663F9F1-2283-4AF1-BD7B-F78BB15FF866}"/>
    <pc:docChg chg="modSld">
      <pc:chgData name="" userId="" providerId="" clId="Web-{D663F9F1-2283-4AF1-BD7B-F78BB15FF866}" dt="2019-08-28T16:27:42.964" v="240" actId="20577"/>
      <pc:docMkLst>
        <pc:docMk/>
      </pc:docMkLst>
      <pc:sldChg chg="modSp">
        <pc:chgData name="" userId="" providerId="" clId="Web-{D663F9F1-2283-4AF1-BD7B-F78BB15FF866}" dt="2019-08-28T16:17:40.964" v="1" actId="20577"/>
        <pc:sldMkLst>
          <pc:docMk/>
          <pc:sldMk cId="2445482813" sldId="258"/>
        </pc:sldMkLst>
        <pc:spChg chg="mod">
          <ac:chgData name="" userId="" providerId="" clId="Web-{D663F9F1-2283-4AF1-BD7B-F78BB15FF866}" dt="2019-08-28T16:17:40.964" v="1" actId="20577"/>
          <ac:spMkLst>
            <pc:docMk/>
            <pc:sldMk cId="2445482813" sldId="258"/>
            <ac:spMk id="3" creationId="{00000000-0000-0000-0000-000000000000}"/>
          </ac:spMkLst>
        </pc:spChg>
      </pc:sldChg>
      <pc:sldChg chg="modSp">
        <pc:chgData name="" userId="" providerId="" clId="Web-{D663F9F1-2283-4AF1-BD7B-F78BB15FF866}" dt="2019-08-28T16:22:16.971" v="103" actId="20577"/>
        <pc:sldMkLst>
          <pc:docMk/>
          <pc:sldMk cId="348113178" sldId="267"/>
        </pc:sldMkLst>
        <pc:spChg chg="mod">
          <ac:chgData name="" userId="" providerId="" clId="Web-{D663F9F1-2283-4AF1-BD7B-F78BB15FF866}" dt="2019-08-28T16:22:16.971" v="103" actId="20577"/>
          <ac:spMkLst>
            <pc:docMk/>
            <pc:sldMk cId="348113178" sldId="267"/>
            <ac:spMk id="3" creationId="{00000000-0000-0000-0000-000000000000}"/>
          </ac:spMkLst>
        </pc:spChg>
      </pc:sldChg>
      <pc:sldChg chg="modSp">
        <pc:chgData name="" userId="" providerId="" clId="Web-{D663F9F1-2283-4AF1-BD7B-F78BB15FF866}" dt="2019-08-28T16:22:53.675" v="130" actId="20577"/>
        <pc:sldMkLst>
          <pc:docMk/>
          <pc:sldMk cId="451303858" sldId="268"/>
        </pc:sldMkLst>
        <pc:spChg chg="mod">
          <ac:chgData name="" userId="" providerId="" clId="Web-{D663F9F1-2283-4AF1-BD7B-F78BB15FF866}" dt="2019-08-28T16:22:53.675" v="130" actId="20577"/>
          <ac:spMkLst>
            <pc:docMk/>
            <pc:sldMk cId="451303858" sldId="268"/>
            <ac:spMk id="3" creationId="{00000000-0000-0000-0000-000000000000}"/>
          </ac:spMkLst>
        </pc:spChg>
      </pc:sldChg>
      <pc:sldChg chg="modSp">
        <pc:chgData name="" userId="" providerId="" clId="Web-{D663F9F1-2283-4AF1-BD7B-F78BB15FF866}" dt="2019-08-28T16:24:17.678" v="180" actId="20577"/>
        <pc:sldMkLst>
          <pc:docMk/>
          <pc:sldMk cId="3929869838" sldId="269"/>
        </pc:sldMkLst>
        <pc:spChg chg="mod">
          <ac:chgData name="" userId="" providerId="" clId="Web-{D663F9F1-2283-4AF1-BD7B-F78BB15FF866}" dt="2019-08-28T16:24:17.678" v="180" actId="20577"/>
          <ac:spMkLst>
            <pc:docMk/>
            <pc:sldMk cId="3929869838" sldId="269"/>
            <ac:spMk id="3" creationId="{00000000-0000-0000-0000-000000000000}"/>
          </ac:spMkLst>
        </pc:spChg>
      </pc:sldChg>
      <pc:sldChg chg="delSp modSp">
        <pc:chgData name="" userId="" providerId="" clId="Web-{D663F9F1-2283-4AF1-BD7B-F78BB15FF866}" dt="2019-08-28T16:27:42.964" v="239" actId="20577"/>
        <pc:sldMkLst>
          <pc:docMk/>
          <pc:sldMk cId="4229690218" sldId="271"/>
        </pc:sldMkLst>
        <pc:spChg chg="mod">
          <ac:chgData name="" userId="" providerId="" clId="Web-{D663F9F1-2283-4AF1-BD7B-F78BB15FF866}" dt="2019-08-28T16:27:42.964" v="239" actId="20577"/>
          <ac:spMkLst>
            <pc:docMk/>
            <pc:sldMk cId="4229690218" sldId="271"/>
            <ac:spMk id="3" creationId="{00000000-0000-0000-0000-000000000000}"/>
          </ac:spMkLst>
        </pc:spChg>
        <pc:picChg chg="del">
          <ac:chgData name="" userId="" providerId="" clId="Web-{D663F9F1-2283-4AF1-BD7B-F78BB15FF866}" dt="2019-08-28T16:25:28.320" v="194"/>
          <ac:picMkLst>
            <pc:docMk/>
            <pc:sldMk cId="4229690218" sldId="271"/>
            <ac:picMk id="5" creationId="{00000000-0000-0000-0000-000000000000}"/>
          </ac:picMkLst>
        </pc:picChg>
        <pc:picChg chg="del">
          <ac:chgData name="" userId="" providerId="" clId="Web-{D663F9F1-2283-4AF1-BD7B-F78BB15FF866}" dt="2019-08-28T16:25:28.320" v="193"/>
          <ac:picMkLst>
            <pc:docMk/>
            <pc:sldMk cId="4229690218" sldId="271"/>
            <ac:picMk id="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B422E-0D9D-4F1D-BB12-5C819C89D1DB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13E60-FD95-4497-88D9-64D62C2E6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Calculating bonuses for veterans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80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D0696-CB82-45DA-8285-B9F4A48D2DA5}" type="datetime1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4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B8AE-E0FC-4C87-BDC1-F91B3A9EF2B8}" type="datetime1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67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06375"/>
            <a:ext cx="2742486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06375"/>
            <a:ext cx="802431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58279-7078-4DDF-8D33-A72E81D012BE}" type="datetime1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0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441" y="274641"/>
            <a:ext cx="10969943" cy="58515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 baseline="0">
                <a:latin typeface="Times New Roman" pitchFamily="18" charset="0"/>
              </a:defRPr>
            </a:lvl2pPr>
            <a:lvl3pPr>
              <a:defRPr baseline="0">
                <a:latin typeface="Times New Roman" pitchFamily="18" charset="0"/>
              </a:defRPr>
            </a:lvl3pPr>
            <a:lvl4pPr>
              <a:defRPr baseline="0">
                <a:latin typeface="Times New Roman" pitchFamily="18" charset="0"/>
              </a:defRPr>
            </a:lvl4pPr>
            <a:lvl5pPr>
              <a:defRPr baseline="0">
                <a:latin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44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738B02-787B-214B-8E64-0DDA6D5F14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982" y="861072"/>
            <a:ext cx="10512862" cy="1325563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SLACK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AFBA62E-FEEB-8746-85DA-6BDD8A1BACB4}"/>
              </a:ext>
            </a:extLst>
          </p:cNvPr>
          <p:cNvSpPr txBox="1"/>
          <p:nvPr userDrawn="1"/>
        </p:nvSpPr>
        <p:spPr>
          <a:xfrm>
            <a:off x="2112386" y="2727702"/>
            <a:ext cx="7964054" cy="274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492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1526-E749-497C-8720-45830605E507}" type="datetime1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5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9D827-BC09-46D8-ADAC-5C90562FD66F}" type="datetime1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9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200151"/>
            <a:ext cx="5383398" cy="3394075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00151"/>
            <a:ext cx="5383398" cy="3394075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0B03B-5A0D-4B7C-A89B-23311CF747A1}" type="datetime1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47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FC99-755E-4F4F-ABDC-D90E6D853C0D}" type="datetime1">
              <a:rPr lang="en-US" smtClean="0"/>
              <a:t>3/24/2020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8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9FFA-E736-4148-9B00-A8DD420F259A}" type="datetime1">
              <a:rPr lang="en-US" smtClean="0"/>
              <a:t>3/24/2020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50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B5A2-0DCE-412D-89E4-ACAACB9C8B51}" type="datetime1">
              <a:rPr lang="en-US" smtClean="0"/>
              <a:t>3/24/2020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4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E1B44-E15F-437E-B33F-E29ABC18F956}" type="datetime1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86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75242-88DB-42E7-A6FF-51BB9C7C0FA1}" type="datetime1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21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48989-D81F-4CBA-9FB2-E85C44B75AD2}" type="datetime1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7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defTabSz="1218987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12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210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32" Type="http://schemas.openxmlformats.org/officeDocument/2006/relationships/image" Target="../media/image5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31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oc.gov/pictures/item/2016838906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10.png"/><Relationship Id="rId7" Type="http://schemas.openxmlformats.org/officeDocument/2006/relationships/image" Target="../media/image70.png"/><Relationship Id="rId12" Type="http://schemas.openxmlformats.org/officeDocument/2006/relationships/image" Target="../media/image2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111.png"/><Relationship Id="rId5" Type="http://schemas.openxmlformats.org/officeDocument/2006/relationships/image" Target="../media/image2.png"/><Relationship Id="rId10" Type="http://schemas.openxmlformats.org/officeDocument/2006/relationships/image" Target="../media/image100.png"/><Relationship Id="rId4" Type="http://schemas.openxmlformats.org/officeDocument/2006/relationships/image" Target="../media/image48.png"/><Relationship Id="rId9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665412" y="10585"/>
            <a:ext cx="6907001" cy="1960033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2">
                    <a:lumMod val="60000"/>
                    <a:lumOff val="40000"/>
                  </a:schemeClr>
                </a:solidFill>
              </a:rPr>
              <a:t>CS3102 Theory of Computation</a:t>
            </a:r>
            <a:endParaRPr lang="en-US" sz="4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055812" y="1701800"/>
            <a:ext cx="7887702" cy="2336800"/>
          </a:xfrm>
        </p:spPr>
        <p:txBody>
          <a:bodyPr vert="horz" lIns="121899" tIns="60949" rIns="121899" bIns="60949" rtlCol="0" anchor="t">
            <a:normAutofit/>
          </a:bodyPr>
          <a:lstStyle/>
          <a:p>
            <a:r>
              <a:rPr lang="en-US" sz="3200" smtClean="0"/>
              <a:t>www.cs.virginia.edu/~njb2b/cstheory/s2020</a:t>
            </a:r>
            <a:endParaRPr lang="en-US" dirty="0">
              <a:cs typeface="Calibri"/>
            </a:endParaRPr>
          </a:p>
          <a:p>
            <a:pPr algn="l"/>
            <a:endParaRPr lang="en-US" sz="3200" dirty="0">
              <a:cs typeface="Calibri"/>
            </a:endParaRPr>
          </a:p>
        </p:txBody>
      </p:sp>
      <p:sp>
        <p:nvSpPr>
          <p:cNvPr id="14" name="AutoShape 8" descr="Image result for leonid levin"/>
          <p:cNvSpPr>
            <a:spLocks noChangeAspect="1" noChangeArrowheads="1"/>
          </p:cNvSpPr>
          <p:nvPr/>
        </p:nvSpPr>
        <p:spPr bwMode="auto">
          <a:xfrm>
            <a:off x="207379" y="-192615"/>
            <a:ext cx="406294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0" descr="Image result for leonid levin"/>
          <p:cNvSpPr>
            <a:spLocks noChangeAspect="1" noChangeArrowheads="1"/>
          </p:cNvSpPr>
          <p:nvPr/>
        </p:nvSpPr>
        <p:spPr bwMode="auto">
          <a:xfrm>
            <a:off x="410526" y="10585"/>
            <a:ext cx="406294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735325" y="8475136"/>
            <a:ext cx="2844059" cy="4868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11160" y="2895600"/>
            <a:ext cx="8040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Warm up: </a:t>
            </a:r>
          </a:p>
          <a:p>
            <a:endParaRPr lang="en-US"/>
          </a:p>
          <a:p>
            <a:r>
              <a:rPr lang="en-US" smtClean="0"/>
              <a:t>How does a Human “compute”?</a:t>
            </a:r>
          </a:p>
          <a:p>
            <a:r>
              <a:rPr lang="en-US" smtClean="0"/>
              <a:t>What are the resources available to a human to do computing?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2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Turing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For infinite MAJ</a:t>
                </a:r>
              </a:p>
              <a:p>
                <a:r>
                  <a:rPr lang="en-US"/>
                  <a:t>For each “mark off”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/>
                  <a:t> with the next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/>
                  <a:t> </a:t>
                </a:r>
              </a:p>
              <a:p>
                <a:r>
                  <a:rPr lang="en-US"/>
                  <a:t>If we can mark all 0s with leftover 1s, accept</a:t>
                </a:r>
              </a:p>
              <a:p>
                <a:pPr lvl="1"/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22" t="-2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2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0"/>
                  <a:t>Input: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01101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9043" b="-29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12"/>
              <p:cNvSpPr txBox="1">
                <a:spLocks noChangeArrowheads="1"/>
              </p:cNvSpPr>
              <p:nvPr/>
            </p:nvSpPr>
            <p:spPr bwMode="auto">
              <a:xfrm>
                <a:off x="1412075" y="3799213"/>
                <a:ext cx="651114" cy="7670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422C8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3200" dirty="0">
                  <a:solidFill>
                    <a:srgbClr val="E422C8"/>
                  </a:solidFill>
                </a:endParaRPr>
              </a:p>
            </p:txBody>
          </p:sp>
        </mc:Choice>
        <mc:Fallback xmlns="">
          <p:sp>
            <p:nvSpPr>
              <p:cNvPr id="1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2075" y="3799213"/>
                <a:ext cx="651114" cy="76703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12"/>
              <p:cNvSpPr txBox="1">
                <a:spLocks noChangeArrowheads="1"/>
              </p:cNvSpPr>
              <p:nvPr/>
            </p:nvSpPr>
            <p:spPr bwMode="auto">
              <a:xfrm>
                <a:off x="2063189" y="3798413"/>
                <a:ext cx="651114" cy="7670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422C8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E422C8"/>
                  </a:solidFill>
                </a:endParaRPr>
              </a:p>
            </p:txBody>
          </p:sp>
        </mc:Choice>
        <mc:Fallback xmlns="">
          <p:sp>
            <p:nvSpPr>
              <p:cNvPr id="17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3189" y="3798413"/>
                <a:ext cx="651114" cy="76703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12"/>
              <p:cNvSpPr txBox="1">
                <a:spLocks noChangeArrowheads="1"/>
              </p:cNvSpPr>
              <p:nvPr/>
            </p:nvSpPr>
            <p:spPr bwMode="auto">
              <a:xfrm>
                <a:off x="2714302" y="3798413"/>
                <a:ext cx="651114" cy="7670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422C8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rgbClr val="E422C8"/>
                  </a:solidFill>
                </a:endParaRPr>
              </a:p>
            </p:txBody>
          </p:sp>
        </mc:Choice>
        <mc:Fallback xmlns="">
          <p:sp>
            <p:nvSpPr>
              <p:cNvPr id="18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4302" y="3798413"/>
                <a:ext cx="651114" cy="76703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12"/>
              <p:cNvSpPr txBox="1">
                <a:spLocks noChangeArrowheads="1"/>
              </p:cNvSpPr>
              <p:nvPr/>
            </p:nvSpPr>
            <p:spPr bwMode="auto">
              <a:xfrm>
                <a:off x="3365416" y="3798413"/>
                <a:ext cx="651114" cy="7670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422C8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3200" dirty="0">
                  <a:solidFill>
                    <a:srgbClr val="E422C8"/>
                  </a:solidFill>
                </a:endParaRPr>
              </a:p>
            </p:txBody>
          </p:sp>
        </mc:Choice>
        <mc:Fallback xmlns="">
          <p:sp>
            <p:nvSpPr>
              <p:cNvPr id="19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65416" y="3798413"/>
                <a:ext cx="651114" cy="76703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12"/>
              <p:cNvSpPr txBox="1">
                <a:spLocks noChangeArrowheads="1"/>
              </p:cNvSpPr>
              <p:nvPr/>
            </p:nvSpPr>
            <p:spPr bwMode="auto">
              <a:xfrm>
                <a:off x="4016530" y="3798413"/>
                <a:ext cx="651114" cy="7670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solidFill>
                            <a:srgbClr val="E422C8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5400" dirty="0">
                  <a:solidFill>
                    <a:srgbClr val="E422C8"/>
                  </a:solidFill>
                </a:endParaRPr>
              </a:p>
            </p:txBody>
          </p:sp>
        </mc:Choice>
        <mc:Fallback xmlns="">
          <p:sp>
            <p:nvSpPr>
              <p:cNvPr id="2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16530" y="3798413"/>
                <a:ext cx="651114" cy="76703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12"/>
              <p:cNvSpPr txBox="1">
                <a:spLocks noChangeArrowheads="1"/>
              </p:cNvSpPr>
              <p:nvPr/>
            </p:nvSpPr>
            <p:spPr bwMode="auto">
              <a:xfrm>
                <a:off x="4667643" y="3798413"/>
                <a:ext cx="651114" cy="7670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422C8"/>
                          </a:solidFill>
                          <a:latin typeface="Cambria Math"/>
                        </a:rPr>
                        <m:t>∅</m:t>
                      </m:r>
                    </m:oMath>
                  </m:oMathPara>
                </a14:m>
                <a:endParaRPr lang="en-US" sz="3200" dirty="0">
                  <a:solidFill>
                    <a:srgbClr val="E422C8"/>
                  </a:solidFill>
                </a:endParaRPr>
              </a:p>
            </p:txBody>
          </p:sp>
        </mc:Choice>
        <mc:Fallback xmlns="">
          <p:sp>
            <p:nvSpPr>
              <p:cNvPr id="21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7643" y="3798413"/>
                <a:ext cx="651114" cy="76703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12"/>
              <p:cNvSpPr txBox="1">
                <a:spLocks noChangeArrowheads="1"/>
              </p:cNvSpPr>
              <p:nvPr/>
            </p:nvSpPr>
            <p:spPr bwMode="auto">
              <a:xfrm>
                <a:off x="5318757" y="3798413"/>
                <a:ext cx="651114" cy="7670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66FF"/>
                          </a:solidFill>
                          <a:latin typeface="Cambria Math"/>
                        </a:rPr>
                        <m:t>∅</m:t>
                      </m:r>
                    </m:oMath>
                  </m:oMathPara>
                </a14:m>
                <a:endParaRPr lang="en-US" sz="3200" dirty="0">
                  <a:solidFill>
                    <a:srgbClr val="FF66FF"/>
                  </a:solidFill>
                </a:endParaRPr>
              </a:p>
            </p:txBody>
          </p:sp>
        </mc:Choice>
        <mc:Fallback xmlns="">
          <p:sp>
            <p:nvSpPr>
              <p:cNvPr id="22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18757" y="3798413"/>
                <a:ext cx="651114" cy="76703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12"/>
              <p:cNvSpPr txBox="1">
                <a:spLocks noChangeArrowheads="1"/>
              </p:cNvSpPr>
              <p:nvPr/>
            </p:nvSpPr>
            <p:spPr bwMode="auto">
              <a:xfrm>
                <a:off x="5969871" y="3798413"/>
                <a:ext cx="651114" cy="7670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66FF"/>
                          </a:solidFill>
                          <a:latin typeface="Cambria Math"/>
                        </a:rPr>
                        <m:t>∅</m:t>
                      </m:r>
                    </m:oMath>
                  </m:oMathPara>
                </a14:m>
                <a:endParaRPr lang="en-US" sz="3200" dirty="0">
                  <a:solidFill>
                    <a:srgbClr val="FF66FF"/>
                  </a:solidFill>
                </a:endParaRPr>
              </a:p>
            </p:txBody>
          </p:sp>
        </mc:Choice>
        <mc:Fallback xmlns="">
          <p:sp>
            <p:nvSpPr>
              <p:cNvPr id="23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69871" y="3798413"/>
                <a:ext cx="651114" cy="76703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12"/>
              <p:cNvSpPr txBox="1">
                <a:spLocks noChangeArrowheads="1"/>
              </p:cNvSpPr>
              <p:nvPr/>
            </p:nvSpPr>
            <p:spPr bwMode="auto">
              <a:xfrm>
                <a:off x="6620985" y="3798413"/>
                <a:ext cx="651114" cy="7670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66FF"/>
                          </a:solidFill>
                          <a:latin typeface="Cambria Math"/>
                        </a:rPr>
                        <m:t>∅</m:t>
                      </m:r>
                    </m:oMath>
                  </m:oMathPara>
                </a14:m>
                <a:endParaRPr lang="en-US" sz="3200" dirty="0">
                  <a:solidFill>
                    <a:srgbClr val="FF66FF"/>
                  </a:solidFill>
                </a:endParaRPr>
              </a:p>
            </p:txBody>
          </p:sp>
        </mc:Choice>
        <mc:Fallback xmlns="">
          <p:sp>
            <p:nvSpPr>
              <p:cNvPr id="24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20985" y="3798413"/>
                <a:ext cx="651114" cy="767034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4"/>
          <p:cNvCxnSpPr/>
          <p:nvPr/>
        </p:nvCxnSpPr>
        <p:spPr>
          <a:xfrm>
            <a:off x="7272098" y="3798413"/>
            <a:ext cx="651114" cy="16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272098" y="4565449"/>
            <a:ext cx="651114" cy="16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e 26"/>
          <p:cNvSpPr/>
          <p:nvPr/>
        </p:nvSpPr>
        <p:spPr>
          <a:xfrm rot="5400000">
            <a:off x="2847739" y="3063823"/>
            <a:ext cx="353675" cy="328613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048041" y="4734580"/>
            <a:ext cx="2367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12"/>
              <p:cNvSpPr txBox="1">
                <a:spLocks noChangeArrowheads="1"/>
              </p:cNvSpPr>
              <p:nvPr/>
            </p:nvSpPr>
            <p:spPr bwMode="auto">
              <a:xfrm>
                <a:off x="1406533" y="3785690"/>
                <a:ext cx="651114" cy="76703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rgbClr val="E422C8"/>
                          </a:solidFill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sz="3200" dirty="0">
                  <a:solidFill>
                    <a:srgbClr val="E422C8"/>
                  </a:solidFill>
                </a:endParaRPr>
              </a:p>
            </p:txBody>
          </p:sp>
        </mc:Choice>
        <mc:Fallback xmlns="">
          <p:sp>
            <p:nvSpPr>
              <p:cNvPr id="34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6533" y="3785690"/>
                <a:ext cx="651114" cy="767034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12"/>
              <p:cNvSpPr txBox="1">
                <a:spLocks noChangeArrowheads="1"/>
              </p:cNvSpPr>
              <p:nvPr/>
            </p:nvSpPr>
            <p:spPr bwMode="auto">
              <a:xfrm>
                <a:off x="2057647" y="3800016"/>
                <a:ext cx="651114" cy="76703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422C8"/>
                          </a:solidFill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sz="3200" dirty="0">
                  <a:solidFill>
                    <a:srgbClr val="E422C8"/>
                  </a:solidFill>
                </a:endParaRPr>
              </a:p>
            </p:txBody>
          </p:sp>
        </mc:Choice>
        <mc:Fallback xmlns="">
          <p:sp>
            <p:nvSpPr>
              <p:cNvPr id="37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7647" y="3800016"/>
                <a:ext cx="651114" cy="767034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 Box 12"/>
              <p:cNvSpPr txBox="1">
                <a:spLocks noChangeArrowheads="1"/>
              </p:cNvSpPr>
              <p:nvPr/>
            </p:nvSpPr>
            <p:spPr bwMode="auto">
              <a:xfrm>
                <a:off x="3365415" y="3800016"/>
                <a:ext cx="651114" cy="76703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422C8"/>
                          </a:solidFill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sz="3200" dirty="0">
                  <a:solidFill>
                    <a:srgbClr val="E422C8"/>
                  </a:solidFill>
                </a:endParaRPr>
              </a:p>
            </p:txBody>
          </p:sp>
        </mc:Choice>
        <mc:Fallback xmlns="">
          <p:sp>
            <p:nvSpPr>
              <p:cNvPr id="4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65415" y="3800016"/>
                <a:ext cx="651114" cy="767034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 Box 12"/>
              <p:cNvSpPr txBox="1">
                <a:spLocks noChangeArrowheads="1"/>
              </p:cNvSpPr>
              <p:nvPr/>
            </p:nvSpPr>
            <p:spPr bwMode="auto">
              <a:xfrm>
                <a:off x="2714303" y="3800016"/>
                <a:ext cx="651114" cy="76703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E422C8"/>
                          </a:solidFill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sz="3200" dirty="0">
                  <a:solidFill>
                    <a:srgbClr val="E422C8"/>
                  </a:solidFill>
                </a:endParaRPr>
              </a:p>
            </p:txBody>
          </p:sp>
        </mc:Choice>
        <mc:Fallback xmlns="">
          <p:sp>
            <p:nvSpPr>
              <p:cNvPr id="32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4303" y="3800016"/>
                <a:ext cx="651114" cy="767034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105427" y="2126241"/>
            <a:ext cx="1955240" cy="2413036"/>
            <a:chOff x="8595311" y="1310599"/>
            <a:chExt cx="1955240" cy="2413036"/>
          </a:xfrm>
        </p:grpSpPr>
        <p:grpSp>
          <p:nvGrpSpPr>
            <p:cNvPr id="7" name="Group 62"/>
            <p:cNvGrpSpPr/>
            <p:nvPr/>
          </p:nvGrpSpPr>
          <p:grpSpPr>
            <a:xfrm>
              <a:off x="8595311" y="1310599"/>
              <a:ext cx="1955240" cy="1646002"/>
              <a:chOff x="3503612" y="1676400"/>
              <a:chExt cx="1525082" cy="1632231"/>
            </a:xfrm>
          </p:grpSpPr>
          <p:grpSp>
            <p:nvGrpSpPr>
              <p:cNvPr id="9" name="Group 58"/>
              <p:cNvGrpSpPr/>
              <p:nvPr/>
            </p:nvGrpSpPr>
            <p:grpSpPr>
              <a:xfrm>
                <a:off x="3503612" y="1676400"/>
                <a:ext cx="1525082" cy="1632231"/>
                <a:chOff x="3503612" y="1676400"/>
                <a:chExt cx="1525082" cy="1632231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3503612" y="1676400"/>
                  <a:ext cx="1525079" cy="107047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Cloud"/>
                <p:cNvSpPr>
                  <a:spLocks noChangeAspect="1" noEditPoints="1" noChangeArrowheads="1"/>
                </p:cNvSpPr>
                <p:nvPr/>
              </p:nvSpPr>
              <p:spPr bwMode="auto">
                <a:xfrm rot="391928">
                  <a:off x="3503612" y="1828800"/>
                  <a:ext cx="1447799" cy="761930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cxnSp>
              <p:nvCxnSpPr>
                <p:cNvPr id="14" name="Straight Connector 13"/>
                <p:cNvCxnSpPr/>
                <p:nvPr/>
              </p:nvCxnSpPr>
              <p:spPr>
                <a:xfrm rot="16200000" flipV="1">
                  <a:off x="3489437" y="2761052"/>
                  <a:ext cx="561755" cy="53340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rot="5400000" flipH="1" flipV="1">
                  <a:off x="4511925" y="2791861"/>
                  <a:ext cx="561751" cy="471786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Right Arrow 9"/>
              <p:cNvSpPr/>
              <p:nvPr/>
            </p:nvSpPr>
            <p:spPr>
              <a:xfrm>
                <a:off x="4341812" y="3048000"/>
                <a:ext cx="228600" cy="21419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Left Arrow 10"/>
              <p:cNvSpPr/>
              <p:nvPr/>
            </p:nvSpPr>
            <p:spPr>
              <a:xfrm>
                <a:off x="4037012" y="3048000"/>
                <a:ext cx="191838" cy="228600"/>
              </a:xfrm>
              <a:prstGeom prst="lef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 Box 12"/>
            <p:cNvSpPr txBox="1">
              <a:spLocks noChangeArrowheads="1"/>
            </p:cNvSpPr>
            <p:nvPr/>
          </p:nvSpPr>
          <p:spPr bwMode="auto">
            <a:xfrm>
              <a:off x="9294580" y="2956601"/>
              <a:ext cx="651114" cy="76703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>
                <a:lnSpc>
                  <a:spcPct val="100000"/>
                </a:lnSpc>
              </a:pPr>
              <a:endParaRPr lang="en-US" sz="3200" dirty="0">
                <a:solidFill>
                  <a:srgbClr val="FF66FF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656012" y="2347875"/>
            <a:ext cx="1256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Return 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300166" y="1595466"/>
            <a:ext cx="486519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Start from beginning, move right while looking for a 0, 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If you find a 0, mark it, go to the beginning, 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Move right while looking for a 1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If you find a 1, mark it, go to the beginning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Repeat </a:t>
            </a:r>
            <a:r>
              <a:rPr lang="en-US" smtClean="0"/>
              <a:t>1-4 </a:t>
            </a:r>
            <a:r>
              <a:rPr lang="en-US"/>
              <a:t>until no more 0s or no more 1s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Go back to beginning, return 1 if we can find more 1s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Else return 0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 Box 12"/>
              <p:cNvSpPr txBox="1">
                <a:spLocks noChangeArrowheads="1"/>
              </p:cNvSpPr>
              <p:nvPr/>
            </p:nvSpPr>
            <p:spPr bwMode="auto">
              <a:xfrm>
                <a:off x="781939" y="3785181"/>
                <a:ext cx="651114" cy="76703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0" smtClean="0">
                          <a:solidFill>
                            <a:srgbClr val="FF00FF"/>
                          </a:solidFill>
                          <a:latin typeface="Cambria Math"/>
                        </a:rPr>
                        <m:t>𝛻</m:t>
                      </m:r>
                    </m:oMath>
                  </m:oMathPara>
                </a14:m>
                <a:endParaRPr lang="en-US" sz="3200" dirty="0">
                  <a:solidFill>
                    <a:srgbClr val="FF66FF"/>
                  </a:solidFill>
                </a:endParaRPr>
              </a:p>
            </p:txBody>
          </p:sp>
        </mc:Choice>
        <mc:Fallback xmlns="">
          <p:sp>
            <p:nvSpPr>
              <p:cNvPr id="36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81939" y="3785181"/>
                <a:ext cx="651114" cy="76703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24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4107E-6 7.40741E-7 L 0.0538 0.003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3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8 0.00393 L -0.00248 0.0039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4 -1.57262E-7 L 0.0986 -1.57262E-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35 0.00301 L -0.00287 -0.0002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67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9 -0.00023 L 0.21454 0.0027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5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454 0.00278 L 0.00195 0.000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3383E-6 4.77336E-6 L 0.15631 0.0020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631 0.00208 L -3.93383E-6 4.77336E-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6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3383E-6 4.77336E-6 L 0.31888 0.00208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4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888 0.00208 L -3.93383E-6 4.77336E-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4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8245E-6 1.11008E-6 L 0.26404 0.00324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40" grpId="0" animBg="1"/>
      <p:bldP spid="32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Turing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588" y="1295400"/>
                <a:ext cx="9372600" cy="567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15000"/>
                  </a:lnSpc>
                  <a:spcBef>
                    <a:spcPct val="20000"/>
                  </a:spcBef>
                </a:pPr>
                <a:r>
                  <a:rPr lang="en-US" sz="2800" smtClean="0"/>
                  <a:t>Basic idea: a </a:t>
                </a:r>
                <a:r>
                  <a:rPr lang="en-US" sz="2800">
                    <a:solidFill>
                      <a:srgbClr val="3399FF"/>
                    </a:solidFill>
                  </a:rPr>
                  <a:t>Turing Machine </a:t>
                </a:r>
                <a:r>
                  <a:rPr lang="en-US" sz="2800"/>
                  <a:t>is a finite state automaton</a:t>
                </a:r>
              </a:p>
              <a:p>
                <a:pPr marL="342900" indent="-342900"/>
                <a:r>
                  <a:rPr lang="en-US" sz="2800"/>
                  <a:t>	that can optionally read from/write to an infinite </a:t>
                </a:r>
                <a:r>
                  <a:rPr lang="en-US" sz="2800">
                    <a:solidFill>
                      <a:schemeClr val="accent2">
                        <a:lumMod val="75000"/>
                      </a:schemeClr>
                    </a:solidFill>
                  </a:rPr>
                  <a:t>tape</a:t>
                </a:r>
                <a:r>
                  <a:rPr lang="en-US" sz="2800"/>
                  <a:t>.</a:t>
                </a:r>
              </a:p>
              <a:p>
                <a:pPr marL="342900" indent="-342900">
                  <a:lnSpc>
                    <a:spcPct val="115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sz="2800"/>
                  <a:t>Finite set of states: 	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/>
                      </a:rPr>
                      <m:t>𝑄</m:t>
                    </m:r>
                    <m:r>
                      <a:rPr lang="en-US" sz="2800" i="1">
                        <a:latin typeface="Cambria Math"/>
                      </a:rPr>
                      <m:t> = {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FF"/>
                            </a:solidFill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FF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FF"/>
                        </a:solidFill>
                        <a:latin typeface="Cambria Math"/>
                      </a:rPr>
                      <m:t>,</m:t>
                    </m:r>
                    <m:r>
                      <a:rPr lang="en-US" sz="2800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}</m:t>
                    </m:r>
                  </m:oMath>
                </a14:m>
                <a:endParaRPr lang="en-US" sz="2800"/>
              </a:p>
              <a:p>
                <a:pPr marL="342900" indent="-342900">
                  <a:lnSpc>
                    <a:spcPct val="115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sz="2800"/>
                  <a:t>Input alphabet: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/>
                      </a:rPr>
                      <m:t>Σ</m:t>
                    </m:r>
                  </m:oMath>
                </a14:m>
                <a:endParaRPr lang="en-US" sz="2800" baseline="-25000"/>
              </a:p>
              <a:p>
                <a:pPr marL="342900" indent="-342900">
                  <a:lnSpc>
                    <a:spcPct val="115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sz="2800">
                    <a:solidFill>
                      <a:schemeClr val="accent2">
                        <a:lumMod val="75000"/>
                      </a:schemeClr>
                    </a:solidFill>
                  </a:rPr>
                  <a:t>Tape </a:t>
                </a:r>
                <a:r>
                  <a:rPr lang="en-US" sz="2800"/>
                  <a:t>alphabet (includes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∅</m:t>
                    </m:r>
                  </m:oMath>
                </a14:m>
                <a:r>
                  <a:rPr lang="en-US" sz="2800" smtClean="0"/>
                  <a:t>,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/>
                      </a:rPr>
                      <m:t>𝛻</m:t>
                    </m:r>
                  </m:oMath>
                </a14:m>
                <a:r>
                  <a:rPr lang="en-US" sz="2800" smtClean="0"/>
                  <a:t>): </a:t>
                </a:r>
                <a:r>
                  <a:rPr lang="en-US" sz="280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/>
                      </a:rPr>
                      <m:t>Γ</m:t>
                    </m:r>
                  </m:oMath>
                </a14:m>
                <a:endParaRPr lang="en-US" sz="280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342900" indent="-342900">
                  <a:lnSpc>
                    <a:spcPct val="115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sz="2800">
                    <a:solidFill>
                      <a:srgbClr val="3399FF"/>
                    </a:solidFill>
                  </a:rPr>
                  <a:t>Transition</a:t>
                </a:r>
                <a:r>
                  <a:rPr lang="en-US" sz="2800"/>
                  <a:t> function: 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/>
                      </a:rPr>
                      <m:t>𝛿</m:t>
                    </m:r>
                    <m:r>
                      <a:rPr lang="en-US" sz="2800" b="0" i="1" smtClean="0">
                        <a:latin typeface="Cambria Math"/>
                      </a:rPr>
                      <m:t>: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𝑄</m:t>
                    </m:r>
                    <m:r>
                      <a:rPr lang="en-US" sz="2800" b="0" i="1" smtClean="0">
                        <a:latin typeface="Cambria Math"/>
                      </a:rPr>
                      <m:t>×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/>
                      </a:rPr>
                      <m:t>Γ</m:t>
                    </m:r>
                    <m:r>
                      <a:rPr lang="en-US" sz="2800" b="0" i="1" smtClean="0">
                        <a:latin typeface="Cambria Math"/>
                      </a:rPr>
                      <m:t>→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𝑄</m:t>
                    </m:r>
                    <m:r>
                      <a:rPr lang="en-US" sz="2800" b="0" i="1" smtClean="0">
                        <a:latin typeface="Cambria Math"/>
                      </a:rPr>
                      <m:t>×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/>
                      </a:rPr>
                      <m:t>Γ</m:t>
                    </m:r>
                    <m:r>
                      <a:rPr lang="en-US" sz="2800" b="0" i="1" smtClean="0">
                        <a:latin typeface="Cambria Math"/>
                      </a:rPr>
                      <m:t>×{</m:t>
                    </m:r>
                    <m:r>
                      <a:rPr lang="en-US" sz="2800" b="0" i="1" smtClean="0">
                        <a:latin typeface="Cambria Math"/>
                      </a:rPr>
                      <m:t>𝐿</m:t>
                    </m:r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r>
                      <a:rPr lang="en-US" sz="2800" b="0" i="1" smtClean="0">
                        <a:latin typeface="Cambria Math"/>
                      </a:rPr>
                      <m:t>𝑅</m:t>
                    </m:r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r>
                      <a:rPr lang="en-US" sz="2800" b="0" i="1" smtClean="0">
                        <a:latin typeface="Cambria Math"/>
                      </a:rPr>
                      <m:t>𝑆</m:t>
                    </m:r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r>
                      <a:rPr lang="en-US" sz="2800" b="0" i="1" smtClean="0">
                        <a:latin typeface="Cambria Math"/>
                      </a:rPr>
                      <m:t>𝐻</m:t>
                    </m:r>
                    <m:r>
                      <a:rPr lang="en-US" sz="2800" b="0" i="1" smtClean="0">
                        <a:latin typeface="Cambria Math"/>
                      </a:rPr>
                      <m:t>}</m:t>
                    </m:r>
                  </m:oMath>
                </a14:m>
                <a:endParaRPr lang="en-US" sz="2800" baseline="50000"/>
              </a:p>
              <a:p>
                <a:pPr marL="342900" indent="-342900">
                  <a:lnSpc>
                    <a:spcPct val="115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sz="2800">
                    <a:solidFill>
                      <a:srgbClr val="FF00FF"/>
                    </a:solidFill>
                  </a:rPr>
                  <a:t>Initial</a:t>
                </a:r>
                <a:r>
                  <a:rPr lang="en-US" sz="2800"/>
                  <a:t> state: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E422C8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E422C8"/>
                            </a:solidFill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E422C8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∈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𝑄</m:t>
                    </m:r>
                  </m:oMath>
                </a14:m>
                <a:endParaRPr lang="en-US" sz="2800">
                  <a:solidFill>
                    <a:srgbClr val="33CC33"/>
                  </a:solidFill>
                </a:endParaRPr>
              </a:p>
              <a:p>
                <a:pPr marL="342900" indent="-342900">
                  <a:lnSpc>
                    <a:spcPct val="115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sz="2800" smtClean="0">
                    <a:solidFill>
                      <a:srgbClr val="FF0000"/>
                    </a:solidFill>
                  </a:rPr>
                  <a:t>Final </a:t>
                </a:r>
                <a:r>
                  <a:rPr lang="en-US" sz="2800" smtClean="0"/>
                  <a:t>states:</a:t>
                </a:r>
                <a:r>
                  <a:rPr lang="en-US" sz="280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/>
                      </a:rPr>
                      <m:t>F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∈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𝑄</m:t>
                    </m:r>
                  </m:oMath>
                </a14:m>
                <a:endParaRPr lang="en-US" sz="2800">
                  <a:solidFill>
                    <a:srgbClr val="33CC33"/>
                  </a:solidFill>
                </a:endParaRPr>
              </a:p>
              <a:p>
                <a:pPr marL="342900" indent="-342900">
                  <a:lnSpc>
                    <a:spcPct val="115000"/>
                  </a:lnSpc>
                  <a:spcBef>
                    <a:spcPct val="20000"/>
                  </a:spcBef>
                </a:pPr>
                <a:endParaRPr lang="en-US" sz="2800" smtClean="0">
                  <a:solidFill>
                    <a:srgbClr val="3399FF"/>
                  </a:solidFill>
                </a:endParaRPr>
              </a:p>
              <a:p>
                <a:pPr marL="342900" indent="-342900">
                  <a:lnSpc>
                    <a:spcPct val="115000"/>
                  </a:lnSpc>
                  <a:spcBef>
                    <a:spcPct val="20000"/>
                  </a:spcBef>
                </a:pPr>
                <a:r>
                  <a:rPr lang="en-US" sz="2800" smtClean="0">
                    <a:solidFill>
                      <a:srgbClr val="3399FF"/>
                    </a:solidFill>
                  </a:rPr>
                  <a:t>Turing </a:t>
                </a:r>
                <a:r>
                  <a:rPr lang="en-US" sz="2800">
                    <a:solidFill>
                      <a:srgbClr val="3399FF"/>
                    </a:solidFill>
                  </a:rPr>
                  <a:t>Machine</a:t>
                </a:r>
                <a:r>
                  <a:rPr lang="en-US" sz="280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𝑀</m:t>
                    </m:r>
                    <m:r>
                      <a:rPr lang="en-US" sz="2800" b="0" i="1" smtClean="0">
                        <a:latin typeface="Cambria Math"/>
                      </a:rPr>
                      <m:t>=(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𝑄</m:t>
                    </m:r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/>
                      </a:rPr>
                      <m:t>Σ</m:t>
                    </m:r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/>
                      </a:rPr>
                      <m:t>Γ</m:t>
                    </m:r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/>
                      </a:rPr>
                      <m:t>𝛿</m:t>
                    </m:r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E422C8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E422C8"/>
                            </a:solidFill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E422C8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𝐹</m:t>
                    </m:r>
                    <m:r>
                      <a:rPr lang="en-US" sz="28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88" y="1295400"/>
                <a:ext cx="9372600" cy="5672322"/>
              </a:xfrm>
              <a:prstGeom prst="rect">
                <a:avLst/>
              </a:prstGeom>
              <a:blipFill rotWithShape="1">
                <a:blip r:embed="rId2"/>
                <a:stretch>
                  <a:fillRect l="-1366" t="-430" b="-1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7"/>
          <p:cNvGrpSpPr>
            <a:grpSpLocks/>
          </p:cNvGrpSpPr>
          <p:nvPr/>
        </p:nvGrpSpPr>
        <p:grpSpPr bwMode="auto">
          <a:xfrm>
            <a:off x="5103812" y="4534059"/>
            <a:ext cx="914400" cy="678906"/>
            <a:chOff x="4724" y="1996"/>
            <a:chExt cx="388" cy="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18"/>
                <p:cNvSpPr>
                  <a:spLocks noChangeArrowheads="1"/>
                </p:cNvSpPr>
                <p:nvPr/>
              </p:nvSpPr>
              <p:spPr bwMode="auto">
                <a:xfrm>
                  <a:off x="4824" y="1996"/>
                  <a:ext cx="288" cy="288"/>
                </a:xfrm>
                <a:prstGeom prst="ellipse">
                  <a:avLst/>
                </a:prstGeom>
                <a:noFill/>
                <a:ln w="9525" algn="ctr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 wrap="none" tIns="0" bIns="0" anchor="ctr"/>
                <a:lstStyle/>
                <a:p>
                  <a:pPr algn="ctr">
                    <a:lnSpc>
                      <a:spcPct val="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baseline="-25000">
                    <a:solidFill>
                      <a:srgbClr val="FF00FF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Oval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24" y="1996"/>
                  <a:ext cx="288" cy="288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9525" algn="ctr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19"/>
            <p:cNvGrpSpPr>
              <a:grpSpLocks/>
            </p:cNvGrpSpPr>
            <p:nvPr/>
          </p:nvGrpSpPr>
          <p:grpSpPr bwMode="auto">
            <a:xfrm>
              <a:off x="4724" y="2092"/>
              <a:ext cx="96" cy="96"/>
              <a:chOff x="4752" y="2092"/>
              <a:chExt cx="96" cy="96"/>
            </a:xfrm>
          </p:grpSpPr>
          <p:sp>
            <p:nvSpPr>
              <p:cNvPr id="29" name="Line 20"/>
              <p:cNvSpPr>
                <a:spLocks noChangeShapeType="1"/>
              </p:cNvSpPr>
              <p:nvPr/>
            </p:nvSpPr>
            <p:spPr bwMode="auto">
              <a:xfrm>
                <a:off x="4752" y="2092"/>
                <a:ext cx="96" cy="48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 tIns="0" bIns="0" anchor="ctr"/>
              <a:lstStyle/>
              <a:p>
                <a:endParaRPr lang="en-US"/>
              </a:p>
            </p:txBody>
          </p:sp>
          <p:sp>
            <p:nvSpPr>
              <p:cNvPr id="30" name="Line 21"/>
              <p:cNvSpPr>
                <a:spLocks noChangeShapeType="1"/>
              </p:cNvSpPr>
              <p:nvPr/>
            </p:nvSpPr>
            <p:spPr bwMode="auto">
              <a:xfrm flipH="1">
                <a:off x="4752" y="2140"/>
                <a:ext cx="96" cy="48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 tIns="0" bIns="0" anchor="ctr"/>
              <a:lstStyle/>
              <a:p>
                <a:endParaRPr lang="en-US"/>
              </a:p>
            </p:txBody>
          </p:sp>
        </p:grpSp>
      </p:grpSp>
      <p:grpSp>
        <p:nvGrpSpPr>
          <p:cNvPr id="31" name="Group 22"/>
          <p:cNvGrpSpPr>
            <a:grpSpLocks/>
          </p:cNvGrpSpPr>
          <p:nvPr/>
        </p:nvGrpSpPr>
        <p:grpSpPr bwMode="auto">
          <a:xfrm>
            <a:off x="8609000" y="3880173"/>
            <a:ext cx="2590158" cy="633413"/>
            <a:chOff x="4824" y="1647"/>
            <a:chExt cx="1178" cy="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23"/>
                <p:cNvSpPr>
                  <a:spLocks noChangeArrowheads="1"/>
                </p:cNvSpPr>
                <p:nvPr/>
              </p:nvSpPr>
              <p:spPr bwMode="auto">
                <a:xfrm>
                  <a:off x="4824" y="1647"/>
                  <a:ext cx="288" cy="288"/>
                </a:xfrm>
                <a:prstGeom prst="ellips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tIns="0" bIns="0" anchor="ctr"/>
                <a:lstStyle/>
                <a:p>
                  <a:pPr algn="ctr">
                    <a:lnSpc>
                      <a:spcPct val="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1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24" y="1647"/>
                  <a:ext cx="288" cy="288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AutoShape 24"/>
            <p:cNvCxnSpPr>
              <a:cxnSpLocks noChangeShapeType="1"/>
              <a:stCxn id="32" idx="6"/>
              <a:endCxn id="34" idx="2"/>
            </p:cNvCxnSpPr>
            <p:nvPr/>
          </p:nvCxnSpPr>
          <p:spPr bwMode="auto">
            <a:xfrm>
              <a:off x="5112" y="1791"/>
              <a:ext cx="602" cy="0"/>
            </a:xfrm>
            <a:prstGeom prst="straightConnector1">
              <a:avLst/>
            </a:prstGeom>
            <a:noFill/>
            <a:ln w="57150">
              <a:solidFill>
                <a:srgbClr val="3399FF"/>
              </a:solidFill>
              <a:round/>
              <a:headEnd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25"/>
                <p:cNvSpPr>
                  <a:spLocks noChangeArrowheads="1"/>
                </p:cNvSpPr>
                <p:nvPr/>
              </p:nvSpPr>
              <p:spPr bwMode="auto">
                <a:xfrm>
                  <a:off x="5714" y="1647"/>
                  <a:ext cx="288" cy="288"/>
                </a:xfrm>
                <a:prstGeom prst="ellips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tIns="0" bIns="0" anchor="ctr"/>
                <a:lstStyle/>
                <a:p>
                  <a:pPr algn="ctr">
                    <a:lnSpc>
                      <a:spcPct val="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4" name="Oval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14" y="1647"/>
                  <a:ext cx="288" cy="288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26"/>
              <p:cNvSpPr>
                <a:spLocks noChangeArrowheads="1"/>
              </p:cNvSpPr>
              <p:nvPr/>
            </p:nvSpPr>
            <p:spPr bwMode="auto">
              <a:xfrm>
                <a:off x="7421049" y="2209800"/>
                <a:ext cx="609441" cy="6096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tIns="0" bIns="0" anchor="ctr"/>
              <a:lstStyle/>
              <a:p>
                <a:pPr algn="ctr">
                  <a:lnSpc>
                    <a:spcPct val="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Oval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1049" y="2209800"/>
                <a:ext cx="609441" cy="609600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27"/>
          <p:cNvGrpSpPr>
            <a:grpSpLocks/>
          </p:cNvGrpSpPr>
          <p:nvPr/>
        </p:nvGrpSpPr>
        <p:grpSpPr bwMode="auto">
          <a:xfrm>
            <a:off x="5332412" y="5296059"/>
            <a:ext cx="799733" cy="799941"/>
            <a:chOff x="4824" y="2352"/>
            <a:chExt cx="288" cy="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28"/>
                <p:cNvSpPr>
                  <a:spLocks noChangeArrowheads="1"/>
                </p:cNvSpPr>
                <p:nvPr/>
              </p:nvSpPr>
              <p:spPr bwMode="auto">
                <a:xfrm>
                  <a:off x="4824" y="2352"/>
                  <a:ext cx="288" cy="288"/>
                </a:xfrm>
                <a:prstGeom prst="ellipse">
                  <a:avLst/>
                </a:prstGeom>
                <a:noFill/>
                <a:ln w="9525" algn="ctr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tIns="0" bIns="0" anchor="ctr"/>
                <a:lstStyle/>
                <a:p>
                  <a:pPr algn="ctr">
                    <a:lnSpc>
                      <a:spcPct val="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baseline="-2500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en-US" sz="2400" baseline="-250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Oval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24" y="2352"/>
                  <a:ext cx="288" cy="288"/>
                </a:xfrm>
                <a:prstGeom prst="ellipse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 w="9525" algn="ctr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Oval 29"/>
            <p:cNvSpPr>
              <a:spLocks noChangeArrowheads="1"/>
            </p:cNvSpPr>
            <p:nvPr/>
          </p:nvSpPr>
          <p:spPr bwMode="auto">
            <a:xfrm>
              <a:off x="4848" y="2376"/>
              <a:ext cx="240" cy="240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tIns="0" bIns="0" anchor="ctr"/>
            <a:lstStyle/>
            <a:p>
              <a:pPr algn="ctr">
                <a:lnSpc>
                  <a:spcPct val="50000"/>
                </a:lnSpc>
              </a:pPr>
              <a:endParaRPr lang="en-US" sz="2400" baseline="-25000">
                <a:solidFill>
                  <a:srgbClr val="00B05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371012" y="3729335"/>
                <a:ext cx="10034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𝑏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012" y="3729335"/>
                <a:ext cx="1003480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4474050" y="3846259"/>
            <a:ext cx="705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Read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04012" y="3796770"/>
            <a:ext cx="778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Move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759373" y="4550774"/>
            <a:ext cx="202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read, write, move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45650" y="3867090"/>
            <a:ext cx="765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50227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Turing Machine Execution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smtClean="0"/>
                  <a:t>Start in the </a:t>
                </a:r>
                <a:r>
                  <a:rPr lang="en-US"/>
                  <a:t>initial </a:t>
                </a:r>
                <a:r>
                  <a:rPr lang="en-US" smtClean="0"/>
                  <a:t>state with the “read head” at the start of the tape. The input string follows that, then infinitely many blanks</a:t>
                </a:r>
                <a:endParaRPr lang="en-US"/>
              </a:p>
              <a:p>
                <a:r>
                  <a:rPr lang="en-US" smtClean="0"/>
                  <a:t>Look at the current state and character under the “read head”, then transition to a new state, overwrite that character, and move the “read head”</a:t>
                </a:r>
              </a:p>
              <a:p>
                <a:r>
                  <a:rPr lang="en-US" smtClean="0"/>
                  <a:t>Continue until the movement instruction is “halt”</a:t>
                </a:r>
              </a:p>
              <a:p>
                <a:r>
                  <a:rPr lang="en-US" smtClean="0"/>
                  <a:t>Output: two models:</a:t>
                </a:r>
              </a:p>
              <a:p>
                <a:pPr lvl="1"/>
                <a:r>
                  <a:rPr lang="en-US" smtClean="0"/>
                  <a:t>Decision problems: if you’re in a final state then return 1, else return 0</a:t>
                </a:r>
              </a:p>
              <a:p>
                <a:pPr lvl="1"/>
                <a:r>
                  <a:rPr lang="en-US" smtClean="0"/>
                  <a:t>Function: All the contents remaining on the tape (except for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𝛻</m:t>
                    </m:r>
                  </m:oMath>
                </a14:m>
                <a:r>
                  <a:rPr lang="en-US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∅</m:t>
                    </m:r>
                  </m:oMath>
                </a14:m>
                <a:r>
                  <a:rPr lang="en-US" smtClean="0"/>
                  <a:t>)</a:t>
                </a: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3235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0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Let’s Draw One!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7542212" y="1219200"/>
            <a:ext cx="4646613" cy="4185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/>
              <a:t>Start from beginning, move right while looking for a 0,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If you find a 0, mark it, go to the beginning,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Move right while looking for a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If you find a 1, mark it, go to the beginning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Repeat </a:t>
            </a:r>
            <a:r>
              <a:rPr lang="en-US" sz="2000" smtClean="0"/>
              <a:t>1-4 </a:t>
            </a:r>
            <a:r>
              <a:rPr lang="en-US" sz="2000"/>
              <a:t>until no more 0s or no more 1s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Go back to beginning, return 1 if we can find more 1s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/>
              <a:t>Else return </a:t>
            </a:r>
            <a:r>
              <a:rPr lang="en-US" sz="2000" smtClean="0"/>
              <a:t>0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1221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15</a:t>
            </a:fld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27262" y="4730968"/>
            <a:ext cx="1219200" cy="10799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No 0s/1s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7757674" y="3054570"/>
            <a:ext cx="1079938" cy="10799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Find 1</a:t>
            </a:r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/>
              <p:cNvSpPr/>
              <p:nvPr/>
            </p:nvSpPr>
            <p:spPr>
              <a:xfrm>
                <a:off x="7757674" y="1129862"/>
                <a:ext cx="1079938" cy="10799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solidFill>
                      <a:schemeClr val="tx1"/>
                    </a:solidFill>
                  </a:rPr>
                  <a:t>Go to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/>
                      </a:rPr>
                      <m:t>𝛻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7674" y="1129862"/>
                <a:ext cx="1079938" cy="1079938"/>
              </a:xfrm>
              <a:prstGeom prst="ellipse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/>
          <p:cNvSpPr/>
          <p:nvPr/>
        </p:nvSpPr>
        <p:spPr>
          <a:xfrm>
            <a:off x="4951412" y="1129862"/>
            <a:ext cx="1371600" cy="10799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Found 0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665412" y="1129862"/>
            <a:ext cx="1079938" cy="10799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Find 0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5045731" y="3054570"/>
            <a:ext cx="1371600" cy="10799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Found 1</a:t>
            </a:r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/>
              <p:cNvSpPr/>
              <p:nvPr/>
            </p:nvSpPr>
            <p:spPr>
              <a:xfrm>
                <a:off x="2671762" y="3060920"/>
                <a:ext cx="1079938" cy="10799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solidFill>
                      <a:schemeClr val="tx1"/>
                    </a:solidFill>
                  </a:rPr>
                  <a:t>Go to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/>
                      </a:rPr>
                      <m:t>𝛻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val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762" y="3060920"/>
                <a:ext cx="1079938" cy="1079938"/>
              </a:xfrm>
              <a:prstGeom prst="ellipse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/>
              <p:cNvSpPr/>
              <p:nvPr/>
            </p:nvSpPr>
            <p:spPr>
              <a:xfrm>
                <a:off x="2880874" y="4730969"/>
                <a:ext cx="1079938" cy="107993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>
                    <a:solidFill>
                      <a:schemeClr val="tx1"/>
                    </a:solidFill>
                  </a:rPr>
                  <a:t>Go to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/>
                      </a:rPr>
                      <m:t>𝛻</m:t>
                    </m:r>
                  </m:oMath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874" y="4730969"/>
                <a:ext cx="1079938" cy="1079938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/>
          <p:cNvSpPr/>
          <p:nvPr/>
        </p:nvSpPr>
        <p:spPr>
          <a:xfrm>
            <a:off x="5014474" y="4730969"/>
            <a:ext cx="1079938" cy="10799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Find 1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7761128" y="4351677"/>
            <a:ext cx="1467507" cy="10799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Return 0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4" name="AutoShape 24"/>
          <p:cNvCxnSpPr>
            <a:cxnSpLocks noChangeShapeType="1"/>
            <a:stCxn id="27" idx="6"/>
            <a:endCxn id="26" idx="2"/>
          </p:cNvCxnSpPr>
          <p:nvPr/>
        </p:nvCxnSpPr>
        <p:spPr bwMode="auto">
          <a:xfrm>
            <a:off x="1383150" y="1669831"/>
            <a:ext cx="1282262" cy="0"/>
          </a:xfrm>
          <a:prstGeom prst="straightConnector1">
            <a:avLst/>
          </a:prstGeom>
          <a:noFill/>
          <a:ln w="57150">
            <a:solidFill>
              <a:srgbClr val="3399FF"/>
            </a:solidFill>
            <a:round/>
            <a:headEnd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446212" y="1290935"/>
                <a:ext cx="10513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𝛻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0" smtClean="0">
                          <a:latin typeface="Cambria Math"/>
                        </a:rPr>
                        <m:t>𝛻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212" y="1290935"/>
                <a:ext cx="1051313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urved Connector 40"/>
          <p:cNvCxnSpPr>
            <a:stCxn id="26" idx="1"/>
            <a:endCxn id="26" idx="7"/>
          </p:cNvCxnSpPr>
          <p:nvPr/>
        </p:nvCxnSpPr>
        <p:spPr>
          <a:xfrm rot="5400000" flipH="1" flipV="1">
            <a:off x="3205381" y="906199"/>
            <a:ext cx="12700" cy="763632"/>
          </a:xfrm>
          <a:prstGeom prst="curvedConnector3">
            <a:avLst>
              <a:gd name="adj1" fmla="val 3045299"/>
            </a:avLst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741612" y="228600"/>
                <a:ext cx="9743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0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12" y="228600"/>
                <a:ext cx="974369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776367" y="528935"/>
                <a:ext cx="9839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/>
                        </a:rPr>
                        <m:t>x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x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367" y="528935"/>
                <a:ext cx="983987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AutoShape 24"/>
          <p:cNvCxnSpPr>
            <a:cxnSpLocks noChangeShapeType="1"/>
            <a:stCxn id="26" idx="6"/>
            <a:endCxn id="25" idx="2"/>
          </p:cNvCxnSpPr>
          <p:nvPr/>
        </p:nvCxnSpPr>
        <p:spPr bwMode="auto">
          <a:xfrm>
            <a:off x="3745350" y="1669831"/>
            <a:ext cx="1206062" cy="0"/>
          </a:xfrm>
          <a:prstGeom prst="straightConnector1">
            <a:avLst/>
          </a:prstGeom>
          <a:noFill/>
          <a:ln w="57150">
            <a:solidFill>
              <a:srgbClr val="3399FF"/>
            </a:solidFill>
            <a:round/>
            <a:headEnd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732212" y="1290935"/>
                <a:ext cx="9697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x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𝑆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212" y="1290935"/>
                <a:ext cx="969753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AutoShape 24"/>
          <p:cNvCxnSpPr>
            <a:cxnSpLocks noChangeShapeType="1"/>
            <a:stCxn id="25" idx="6"/>
            <a:endCxn id="24" idx="2"/>
          </p:cNvCxnSpPr>
          <p:nvPr/>
        </p:nvCxnSpPr>
        <p:spPr bwMode="auto">
          <a:xfrm>
            <a:off x="6323012" y="1669831"/>
            <a:ext cx="1434662" cy="0"/>
          </a:xfrm>
          <a:prstGeom prst="straightConnector1">
            <a:avLst/>
          </a:prstGeom>
          <a:noFill/>
          <a:ln w="57150">
            <a:solidFill>
              <a:srgbClr val="3399FF"/>
            </a:solidFill>
            <a:round/>
            <a:headEnd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6550198" y="1288015"/>
                <a:ext cx="9489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x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x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𝑆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198" y="1288015"/>
                <a:ext cx="948914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Curved Connector 58"/>
          <p:cNvCxnSpPr>
            <a:stCxn id="24" idx="1"/>
            <a:endCxn id="24" idx="7"/>
          </p:cNvCxnSpPr>
          <p:nvPr/>
        </p:nvCxnSpPr>
        <p:spPr>
          <a:xfrm rot="5400000" flipH="1" flipV="1">
            <a:off x="8297643" y="906199"/>
            <a:ext cx="12700" cy="763632"/>
          </a:xfrm>
          <a:prstGeom prst="curvedConnector3">
            <a:avLst>
              <a:gd name="adj1" fmla="val 3045299"/>
            </a:avLst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887422" y="-76201"/>
                <a:ext cx="939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0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7422" y="-76201"/>
                <a:ext cx="939553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7922177" y="224134"/>
                <a:ext cx="9491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/>
                        </a:rPr>
                        <m:t>x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x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177" y="224134"/>
                <a:ext cx="949171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7920933" y="502658"/>
                <a:ext cx="939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0" smtClean="0"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933" y="502658"/>
                <a:ext cx="939553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AutoShape 24"/>
          <p:cNvCxnSpPr>
            <a:cxnSpLocks noChangeShapeType="1"/>
            <a:stCxn id="24" idx="4"/>
            <a:endCxn id="23" idx="0"/>
          </p:cNvCxnSpPr>
          <p:nvPr/>
        </p:nvCxnSpPr>
        <p:spPr bwMode="auto">
          <a:xfrm>
            <a:off x="8297643" y="2209800"/>
            <a:ext cx="0" cy="844770"/>
          </a:xfrm>
          <a:prstGeom prst="straightConnector1">
            <a:avLst/>
          </a:prstGeom>
          <a:noFill/>
          <a:ln w="57150">
            <a:solidFill>
              <a:srgbClr val="3399FF"/>
            </a:solidFill>
            <a:round/>
            <a:headEnd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8342098" y="2401352"/>
                <a:ext cx="10513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 smtClean="0">
                          <a:latin typeface="Cambria Math"/>
                        </a:rPr>
                        <m:t>𝛻</m:t>
                      </m:r>
                      <m:r>
                        <a:rPr lang="en-US" i="1" smtClean="0">
                          <a:latin typeface="Cambria Math"/>
                        </a:rPr>
                        <m:t>,</m:t>
                      </m:r>
                      <m:r>
                        <a:rPr lang="en-US" b="0" i="0" smtClean="0">
                          <a:latin typeface="Cambria Math"/>
                        </a:rPr>
                        <m:t>𝛻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098" y="2401352"/>
                <a:ext cx="1051313" cy="46166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Curved Connector 68"/>
          <p:cNvCxnSpPr>
            <a:stCxn id="23" idx="7"/>
            <a:endCxn id="23" idx="5"/>
          </p:cNvCxnSpPr>
          <p:nvPr/>
        </p:nvCxnSpPr>
        <p:spPr>
          <a:xfrm rot="16200000" flipH="1">
            <a:off x="8297643" y="3594539"/>
            <a:ext cx="763632" cy="12700"/>
          </a:xfrm>
          <a:prstGeom prst="curvedConnector5">
            <a:avLst>
              <a:gd name="adj1" fmla="val -29936"/>
              <a:gd name="adj2" fmla="val 9058150"/>
              <a:gd name="adj3" fmla="val 129936"/>
            </a:avLst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9827279" y="3217424"/>
                <a:ext cx="97436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0" smtClean="0"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7279" y="3217424"/>
                <a:ext cx="974369" cy="461665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9862034" y="3517759"/>
                <a:ext cx="9839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/>
                        </a:rPr>
                        <m:t>x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x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034" y="3517759"/>
                <a:ext cx="983987" cy="461665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AutoShape 24"/>
          <p:cNvCxnSpPr>
            <a:cxnSpLocks noChangeShapeType="1"/>
            <a:stCxn id="23" idx="2"/>
            <a:endCxn id="28" idx="6"/>
          </p:cNvCxnSpPr>
          <p:nvPr/>
        </p:nvCxnSpPr>
        <p:spPr bwMode="auto">
          <a:xfrm flipH="1">
            <a:off x="6417331" y="3594539"/>
            <a:ext cx="1340343" cy="0"/>
          </a:xfrm>
          <a:prstGeom prst="straightConnector1">
            <a:avLst/>
          </a:prstGeom>
          <a:noFill/>
          <a:ln w="57150">
            <a:solidFill>
              <a:srgbClr val="3399FF"/>
            </a:solidFill>
            <a:round/>
            <a:headEnd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6660356" y="3127326"/>
                <a:ext cx="9697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x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𝑆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356" y="3127326"/>
                <a:ext cx="969753" cy="461665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AutoShape 24"/>
          <p:cNvCxnSpPr>
            <a:cxnSpLocks noChangeShapeType="1"/>
            <a:stCxn id="28" idx="2"/>
            <a:endCxn id="29" idx="6"/>
          </p:cNvCxnSpPr>
          <p:nvPr/>
        </p:nvCxnSpPr>
        <p:spPr bwMode="auto">
          <a:xfrm flipH="1">
            <a:off x="3751700" y="3594539"/>
            <a:ext cx="1294031" cy="6350"/>
          </a:xfrm>
          <a:prstGeom prst="straightConnector1">
            <a:avLst/>
          </a:prstGeom>
          <a:noFill/>
          <a:ln w="57150">
            <a:solidFill>
              <a:srgbClr val="3399FF"/>
            </a:solidFill>
            <a:round/>
            <a:headEnd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/>
              <p:cNvSpPr txBox="1"/>
              <p:nvPr/>
            </p:nvSpPr>
            <p:spPr>
              <a:xfrm>
                <a:off x="3981659" y="3060920"/>
                <a:ext cx="9491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/>
                        </a:rPr>
                        <m:t>x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x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659" y="3060920"/>
                <a:ext cx="949171" cy="461665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Curved Connector 83"/>
          <p:cNvCxnSpPr>
            <a:stCxn id="29" idx="3"/>
            <a:endCxn id="29" idx="1"/>
          </p:cNvCxnSpPr>
          <p:nvPr/>
        </p:nvCxnSpPr>
        <p:spPr>
          <a:xfrm rot="5400000" flipH="1">
            <a:off x="2448099" y="3600889"/>
            <a:ext cx="763632" cy="12700"/>
          </a:xfrm>
          <a:prstGeom prst="curvedConnector5">
            <a:avLst>
              <a:gd name="adj1" fmla="val -29936"/>
              <a:gd name="adj2" fmla="val 9058150"/>
              <a:gd name="adj3" fmla="val 129936"/>
            </a:avLst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1376686" y="2693276"/>
                <a:ext cx="939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0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686" y="2693276"/>
                <a:ext cx="939553" cy="461665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1411441" y="2993611"/>
                <a:ext cx="9491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/>
                        </a:rPr>
                        <m:t>x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x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441" y="2993611"/>
                <a:ext cx="949171" cy="461665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410197" y="3272135"/>
                <a:ext cx="939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0" smtClean="0"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197" y="3272135"/>
                <a:ext cx="939553" cy="461665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AutoShape 24"/>
          <p:cNvCxnSpPr>
            <a:cxnSpLocks noChangeShapeType="1"/>
            <a:stCxn id="29" idx="0"/>
            <a:endCxn id="26" idx="4"/>
          </p:cNvCxnSpPr>
          <p:nvPr/>
        </p:nvCxnSpPr>
        <p:spPr bwMode="auto">
          <a:xfrm flipH="1" flipV="1">
            <a:off x="3205381" y="2209800"/>
            <a:ext cx="6350" cy="851120"/>
          </a:xfrm>
          <a:prstGeom prst="straightConnector1">
            <a:avLst/>
          </a:prstGeom>
          <a:noFill/>
          <a:ln w="57150">
            <a:solidFill>
              <a:srgbClr val="3399FF"/>
            </a:solidFill>
            <a:round/>
            <a:headEnd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3190324" y="2430255"/>
                <a:ext cx="10513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𝛻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0" smtClean="0">
                          <a:latin typeface="Cambria Math"/>
                        </a:rPr>
                        <m:t>𝛻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324" y="2430255"/>
                <a:ext cx="1051313" cy="461665"/>
              </a:xfrm>
              <a:prstGeom prst="rect">
                <a:avLst/>
              </a:prstGeom>
              <a:blipFill rotWithShape="1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Curved Connector 93"/>
          <p:cNvCxnSpPr>
            <a:endCxn id="22" idx="2"/>
          </p:cNvCxnSpPr>
          <p:nvPr/>
        </p:nvCxnSpPr>
        <p:spPr>
          <a:xfrm rot="5400000">
            <a:off x="108462" y="2603032"/>
            <a:ext cx="3186706" cy="2149105"/>
          </a:xfrm>
          <a:prstGeom prst="curvedConnector4">
            <a:avLst>
              <a:gd name="adj1" fmla="val 11350"/>
              <a:gd name="adj2" fmla="val 110637"/>
            </a:avLst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97"/>
          <p:cNvCxnSpPr>
            <a:stCxn id="23" idx="3"/>
            <a:endCxn id="22" idx="7"/>
          </p:cNvCxnSpPr>
          <p:nvPr/>
        </p:nvCxnSpPr>
        <p:spPr>
          <a:xfrm rot="5400000">
            <a:off x="4335488" y="1308782"/>
            <a:ext cx="912766" cy="6247913"/>
          </a:xfrm>
          <a:prstGeom prst="curvedConnector3">
            <a:avLst>
              <a:gd name="adj1" fmla="val 50000"/>
            </a:avLst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-19981" y="2650541"/>
                <a:ext cx="10386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∅</m:t>
                      </m:r>
                      <m:r>
                        <a:rPr lang="en-US" b="0" i="1" smtClean="0">
                          <a:latin typeface="Cambria Math"/>
                        </a:rPr>
                        <m:t>,∅,</m:t>
                      </m:r>
                      <m:r>
                        <a:rPr lang="en-US" b="0" i="1" smtClean="0">
                          <a:latin typeface="Cambria Math"/>
                        </a:rPr>
                        <m:t>𝑆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981" y="2650541"/>
                <a:ext cx="1038682" cy="461665"/>
              </a:xfrm>
              <a:prstGeom prst="rect">
                <a:avLst/>
              </a:prstGeom>
              <a:blipFill rotWithShape="1">
                <a:blip r:embed="rId2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3811311" y="4134508"/>
                <a:ext cx="10386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∅</m:t>
                      </m:r>
                      <m:r>
                        <a:rPr lang="en-US" b="0" i="1" smtClean="0">
                          <a:latin typeface="Cambria Math"/>
                        </a:rPr>
                        <m:t>,∅,</m:t>
                      </m:r>
                      <m:r>
                        <a:rPr lang="en-US" b="0" i="1" smtClean="0">
                          <a:latin typeface="Cambria Math"/>
                        </a:rPr>
                        <m:t>𝑆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311" y="4134508"/>
                <a:ext cx="1038682" cy="461665"/>
              </a:xfrm>
              <a:prstGeom prst="rect">
                <a:avLst/>
              </a:prstGeom>
              <a:blipFill rotWithShape="1">
                <a:blip r:embed="rId23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AutoShape 24"/>
          <p:cNvCxnSpPr>
            <a:cxnSpLocks noChangeShapeType="1"/>
            <a:stCxn id="22" idx="6"/>
            <a:endCxn id="30" idx="2"/>
          </p:cNvCxnSpPr>
          <p:nvPr/>
        </p:nvCxnSpPr>
        <p:spPr bwMode="auto">
          <a:xfrm>
            <a:off x="1846462" y="5270937"/>
            <a:ext cx="1034412" cy="1"/>
          </a:xfrm>
          <a:prstGeom prst="straightConnector1">
            <a:avLst/>
          </a:prstGeom>
          <a:noFill/>
          <a:ln w="57150">
            <a:solidFill>
              <a:srgbClr val="3399FF"/>
            </a:solidFill>
            <a:round/>
            <a:headEnd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1763975" y="5151381"/>
                <a:ext cx="10389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∅</m:t>
                      </m:r>
                      <m:r>
                        <a:rPr lang="en-US" b="0" i="1" smtClean="0">
                          <a:latin typeface="Cambria Math"/>
                        </a:rPr>
                        <m:t>,∅,</m:t>
                      </m:r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975" y="5151381"/>
                <a:ext cx="1038939" cy="461665"/>
              </a:xfrm>
              <a:prstGeom prst="rect">
                <a:avLst/>
              </a:prstGeom>
              <a:blipFill rotWithShape="1">
                <a:blip r:embed="rId2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5" name="Curved Connector 114"/>
          <p:cNvCxnSpPr>
            <a:stCxn id="30" idx="3"/>
            <a:endCxn id="30" idx="5"/>
          </p:cNvCxnSpPr>
          <p:nvPr/>
        </p:nvCxnSpPr>
        <p:spPr>
          <a:xfrm rot="16200000" flipH="1">
            <a:off x="3420843" y="5270938"/>
            <a:ext cx="12700" cy="763632"/>
          </a:xfrm>
          <a:prstGeom prst="curvedConnector3">
            <a:avLst>
              <a:gd name="adj1" fmla="val 3045299"/>
            </a:avLst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2894012" y="5867400"/>
                <a:ext cx="939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0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012" y="5867400"/>
                <a:ext cx="939553" cy="461665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2928767" y="6167735"/>
                <a:ext cx="9491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/>
                        </a:rPr>
                        <m:t>x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x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767" y="6167735"/>
                <a:ext cx="949171" cy="461665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2927523" y="6446259"/>
                <a:ext cx="9395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0" smtClean="0"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523" y="6446259"/>
                <a:ext cx="939553" cy="461665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3884612" y="5177135"/>
                <a:ext cx="10513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 smtClean="0">
                          <a:latin typeface="Cambria Math"/>
                        </a:rPr>
                        <m:t>𝛻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0" smtClean="0">
                          <a:latin typeface="Cambria Math"/>
                        </a:rPr>
                        <m:t>𝛻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612" y="5177135"/>
                <a:ext cx="1051313" cy="461665"/>
              </a:xfrm>
              <a:prstGeom prst="rect">
                <a:avLst/>
              </a:prstGeom>
              <a:blipFill rotWithShape="1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AutoShape 24"/>
          <p:cNvCxnSpPr>
            <a:cxnSpLocks noChangeShapeType="1"/>
            <a:stCxn id="30" idx="6"/>
            <a:endCxn id="31" idx="2"/>
          </p:cNvCxnSpPr>
          <p:nvPr/>
        </p:nvCxnSpPr>
        <p:spPr bwMode="auto">
          <a:xfrm>
            <a:off x="3960812" y="5270938"/>
            <a:ext cx="1053662" cy="0"/>
          </a:xfrm>
          <a:prstGeom prst="straightConnector1">
            <a:avLst/>
          </a:prstGeom>
          <a:noFill/>
          <a:ln w="57150">
            <a:solidFill>
              <a:srgbClr val="3399FF"/>
            </a:solidFill>
            <a:round/>
            <a:headEnd/>
            <a:tailEnd type="triangle" w="med" len="med"/>
          </a:ln>
        </p:spPr>
      </p:cxnSp>
      <p:cxnSp>
        <p:nvCxnSpPr>
          <p:cNvPr id="126" name="Curved Connector 125"/>
          <p:cNvCxnSpPr>
            <a:stCxn id="31" idx="3"/>
            <a:endCxn id="31" idx="5"/>
          </p:cNvCxnSpPr>
          <p:nvPr/>
        </p:nvCxnSpPr>
        <p:spPr>
          <a:xfrm rot="16200000" flipH="1">
            <a:off x="5554443" y="5270938"/>
            <a:ext cx="12700" cy="763632"/>
          </a:xfrm>
          <a:prstGeom prst="curvedConnector3">
            <a:avLst>
              <a:gd name="adj1" fmla="val 3045299"/>
            </a:avLst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5079857" y="6026369"/>
                <a:ext cx="9839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/>
                        </a:rPr>
                        <m:t>x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x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857" y="6026369"/>
                <a:ext cx="983987" cy="461665"/>
              </a:xfrm>
              <a:prstGeom prst="rect">
                <a:avLst/>
              </a:prstGeom>
              <a:blipFill rotWithShape="1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AutoShape 24"/>
          <p:cNvCxnSpPr>
            <a:cxnSpLocks noChangeShapeType="1"/>
            <a:stCxn id="31" idx="6"/>
            <a:endCxn id="33" idx="2"/>
          </p:cNvCxnSpPr>
          <p:nvPr/>
        </p:nvCxnSpPr>
        <p:spPr bwMode="auto">
          <a:xfrm flipV="1">
            <a:off x="6094412" y="4891646"/>
            <a:ext cx="1666716" cy="379292"/>
          </a:xfrm>
          <a:prstGeom prst="straightConnector1">
            <a:avLst/>
          </a:prstGeom>
          <a:noFill/>
          <a:ln w="57150">
            <a:solidFill>
              <a:srgbClr val="3399FF"/>
            </a:solidFill>
            <a:round/>
            <a:headEnd/>
            <a:tailEnd type="triangle" w="med" len="med"/>
          </a:ln>
        </p:spPr>
      </p:cxnSp>
      <p:cxnSp>
        <p:nvCxnSpPr>
          <p:cNvPr id="133" name="AutoShape 24"/>
          <p:cNvCxnSpPr>
            <a:cxnSpLocks noChangeShapeType="1"/>
            <a:stCxn id="31" idx="6"/>
            <a:endCxn id="21" idx="2"/>
          </p:cNvCxnSpPr>
          <p:nvPr/>
        </p:nvCxnSpPr>
        <p:spPr bwMode="auto">
          <a:xfrm>
            <a:off x="6094412" y="5270938"/>
            <a:ext cx="1711345" cy="896797"/>
          </a:xfrm>
          <a:prstGeom prst="straightConnector1">
            <a:avLst/>
          </a:prstGeom>
          <a:noFill/>
          <a:ln w="57150">
            <a:solidFill>
              <a:srgbClr val="3399FF"/>
            </a:solidFill>
            <a:round/>
            <a:headEnd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6536977" y="5786735"/>
                <a:ext cx="10032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0" smtClean="0">
                          <a:latin typeface="Cambria Math"/>
                        </a:rPr>
                        <m:t>1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977" y="5786735"/>
                <a:ext cx="1003223" cy="461665"/>
              </a:xfrm>
              <a:prstGeom prst="rect">
                <a:avLst/>
              </a:prstGeom>
              <a:blipFill rotWithShape="1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6538989" y="4583237"/>
                <a:ext cx="10032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0" smtClean="0">
                          <a:latin typeface="Cambria Math"/>
                        </a:rPr>
                        <m:t>0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989" y="4583237"/>
                <a:ext cx="1003223" cy="461665"/>
              </a:xfrm>
              <a:prstGeom prst="rect">
                <a:avLst/>
              </a:prstGeom>
              <a:blipFill rotWithShape="1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6457119" y="4872335"/>
                <a:ext cx="11026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∅</m:t>
                      </m:r>
                      <m:r>
                        <a:rPr lang="en-US" b="0" i="1" smtClean="0">
                          <a:latin typeface="Cambria Math"/>
                        </a:rPr>
                        <m:t>,∅,</m:t>
                      </m:r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119" y="4872335"/>
                <a:ext cx="1102610" cy="461665"/>
              </a:xfrm>
              <a:prstGeom prst="rect">
                <a:avLst/>
              </a:prstGeom>
              <a:blipFill rotWithShape="1">
                <a:blip r:embed="rId3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1" name="Group 140"/>
          <p:cNvGrpSpPr/>
          <p:nvPr/>
        </p:nvGrpSpPr>
        <p:grpSpPr>
          <a:xfrm>
            <a:off x="75516" y="1129862"/>
            <a:ext cx="1307634" cy="1079938"/>
            <a:chOff x="75516" y="1129862"/>
            <a:chExt cx="1307634" cy="1079938"/>
          </a:xfrm>
        </p:grpSpPr>
        <p:sp>
          <p:nvSpPr>
            <p:cNvPr id="27" name="Oval 26"/>
            <p:cNvSpPr/>
            <p:nvPr/>
          </p:nvSpPr>
          <p:spPr>
            <a:xfrm>
              <a:off x="303212" y="1129862"/>
              <a:ext cx="1079938" cy="107993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rgbClr val="FF00FF"/>
                  </a:solidFill>
                </a:rPr>
                <a:t>start</a:t>
              </a:r>
              <a:endParaRPr lang="en-US">
                <a:solidFill>
                  <a:srgbClr val="FF00FF"/>
                </a:solidFill>
              </a:endParaRPr>
            </a:p>
          </p:txBody>
        </p:sp>
        <p:sp>
          <p:nvSpPr>
            <p:cNvPr id="139" name="Line 20"/>
            <p:cNvSpPr>
              <a:spLocks noChangeShapeType="1"/>
            </p:cNvSpPr>
            <p:nvPr/>
          </p:nvSpPr>
          <p:spPr bwMode="auto">
            <a:xfrm>
              <a:off x="75516" y="1528964"/>
              <a:ext cx="226243" cy="113151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</p:spPr>
          <p:txBody>
            <a:bodyPr tIns="0" bIns="0" anchor="ctr"/>
            <a:lstStyle/>
            <a:p>
              <a:endParaRPr lang="en-US"/>
            </a:p>
          </p:txBody>
        </p:sp>
        <p:sp>
          <p:nvSpPr>
            <p:cNvPr id="140" name="Line 21"/>
            <p:cNvSpPr>
              <a:spLocks noChangeShapeType="1"/>
            </p:cNvSpPr>
            <p:nvPr/>
          </p:nvSpPr>
          <p:spPr bwMode="auto">
            <a:xfrm flipH="1">
              <a:off x="75516" y="1642115"/>
              <a:ext cx="226243" cy="113151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</p:spPr>
          <p:txBody>
            <a:bodyPr tIns="0" bIns="0" anchor="ctr"/>
            <a:lstStyle/>
            <a:p>
              <a:endParaRPr lang="en-US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805757" y="5627766"/>
            <a:ext cx="1467507" cy="1079938"/>
            <a:chOff x="7805757" y="5627766"/>
            <a:chExt cx="1467507" cy="1079938"/>
          </a:xfrm>
        </p:grpSpPr>
        <p:sp>
          <p:nvSpPr>
            <p:cNvPr id="21" name="Oval 20"/>
            <p:cNvSpPr/>
            <p:nvPr/>
          </p:nvSpPr>
          <p:spPr>
            <a:xfrm>
              <a:off x="7805757" y="5627766"/>
              <a:ext cx="1467507" cy="107993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rgbClr val="FF0000"/>
                  </a:solidFill>
                </a:rPr>
                <a:t>Return 1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42" name="Oval 141"/>
            <p:cNvSpPr/>
            <p:nvPr/>
          </p:nvSpPr>
          <p:spPr>
            <a:xfrm>
              <a:off x="7875124" y="5678813"/>
              <a:ext cx="1328772" cy="97784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9505163" y="0"/>
            <a:ext cx="2681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Turing Machine for Majority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18746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FSA vs TM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mtClean="0"/>
              <a:t>Returns 1 when</a:t>
            </a:r>
          </a:p>
          <a:p>
            <a:pPr lvl="1"/>
            <a:r>
              <a:rPr lang="en-US" smtClean="0"/>
              <a:t>FSA: you read the last input character and end up in a final state</a:t>
            </a:r>
          </a:p>
          <a:p>
            <a:pPr lvl="1"/>
            <a:r>
              <a:rPr lang="en-US" smtClean="0"/>
              <a:t>TM: you take a halt transition to a final state</a:t>
            </a:r>
          </a:p>
          <a:p>
            <a:r>
              <a:rPr lang="en-US" smtClean="0"/>
              <a:t>Returns 0 when</a:t>
            </a:r>
          </a:p>
          <a:p>
            <a:pPr lvl="1"/>
            <a:r>
              <a:rPr lang="en-US" smtClean="0"/>
              <a:t>FSA: you read the last input character and end up in a non-final state</a:t>
            </a:r>
          </a:p>
          <a:p>
            <a:pPr lvl="1"/>
            <a:r>
              <a:rPr lang="en-US" smtClean="0"/>
              <a:t>TM: you take a halt transition to a non-final state</a:t>
            </a:r>
          </a:p>
          <a:p>
            <a:r>
              <a:rPr lang="en-US" smtClean="0"/>
              <a:t>FSA: you’ll always eventually read the last character, so they always return something</a:t>
            </a:r>
          </a:p>
          <a:p>
            <a:r>
              <a:rPr lang="en-US" smtClean="0"/>
              <a:t>TM: You can build a machine that, for some inputs, never takes a halt transition!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Some Turing Machines never return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 this case they run forever</a:t>
            </a:r>
          </a:p>
          <a:p>
            <a:r>
              <a:rPr lang="en-US"/>
              <a:t>3 behaviors</a:t>
            </a:r>
          </a:p>
          <a:p>
            <a:pPr lvl="1"/>
            <a:r>
              <a:rPr lang="en-US"/>
              <a:t>Return 1</a:t>
            </a:r>
          </a:p>
          <a:p>
            <a:pPr lvl="1"/>
            <a:r>
              <a:rPr lang="en-US"/>
              <a:t>Return 0</a:t>
            </a:r>
          </a:p>
          <a:p>
            <a:pPr lvl="1"/>
            <a:r>
              <a:rPr lang="en-US"/>
              <a:t>Run forever</a:t>
            </a:r>
          </a:p>
          <a:p>
            <a:r>
              <a:rPr lang="en-US"/>
              <a:t>This is necessary for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42412" y="2819400"/>
            <a:ext cx="2590800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/>
              <a:t>while(x != 1){</a:t>
            </a:r>
          </a:p>
          <a:p>
            <a:r>
              <a:rPr lang="en-US" sz="2800"/>
              <a:t>    if(x%2 == 0){</a:t>
            </a:r>
          </a:p>
          <a:p>
            <a:r>
              <a:rPr lang="en-US" sz="2800"/>
              <a:t>        x = x / 2;</a:t>
            </a:r>
          </a:p>
          <a:p>
            <a:r>
              <a:rPr lang="en-US" sz="2800"/>
              <a:t>    }</a:t>
            </a:r>
          </a:p>
          <a:p>
            <a:r>
              <a:rPr lang="en-US" sz="2800"/>
              <a:t>    else{</a:t>
            </a:r>
          </a:p>
          <a:p>
            <a:r>
              <a:rPr lang="en-US" sz="2800"/>
              <a:t>        x = 3x+1;</a:t>
            </a:r>
          </a:p>
          <a:p>
            <a:r>
              <a:rPr lang="en-US" sz="2800"/>
              <a:t>    }</a:t>
            </a:r>
          </a:p>
          <a:p>
            <a:r>
              <a:rPr lang="en-US" sz="280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685212" y="1219200"/>
            <a:ext cx="3048000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/>
              <a:t>while(true){</a:t>
            </a:r>
          </a:p>
          <a:p>
            <a:r>
              <a:rPr lang="en-US" sz="2800"/>
              <a:t>    twiddle(thumbs);</a:t>
            </a:r>
          </a:p>
          <a:p>
            <a:r>
              <a:rPr lang="en-US" sz="2800"/>
              <a:t>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22064" y="3224238"/>
            <a:ext cx="574512" cy="474473"/>
            <a:chOff x="75516" y="1129862"/>
            <a:chExt cx="1307634" cy="1079938"/>
          </a:xfrm>
        </p:grpSpPr>
        <p:sp>
          <p:nvSpPr>
            <p:cNvPr id="8" name="Oval 7"/>
            <p:cNvSpPr/>
            <p:nvPr/>
          </p:nvSpPr>
          <p:spPr>
            <a:xfrm>
              <a:off x="303212" y="1129862"/>
              <a:ext cx="1079938" cy="107993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FF"/>
                </a:solidFill>
              </a:endParaRPr>
            </a:p>
          </p:txBody>
        </p:sp>
        <p:sp>
          <p:nvSpPr>
            <p:cNvPr id="9" name="Line 20"/>
            <p:cNvSpPr>
              <a:spLocks noChangeShapeType="1"/>
            </p:cNvSpPr>
            <p:nvPr/>
          </p:nvSpPr>
          <p:spPr bwMode="auto">
            <a:xfrm>
              <a:off x="75516" y="1528964"/>
              <a:ext cx="226243" cy="113151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</p:spPr>
          <p:txBody>
            <a:bodyPr tIns="0" bIns="0" anchor="ctr"/>
            <a:lstStyle/>
            <a:p>
              <a:endParaRPr lang="en-US" sz="1200"/>
            </a:p>
          </p:txBody>
        </p:sp>
        <p:sp>
          <p:nvSpPr>
            <p:cNvPr id="10" name="Line 21"/>
            <p:cNvSpPr>
              <a:spLocks noChangeShapeType="1"/>
            </p:cNvSpPr>
            <p:nvPr/>
          </p:nvSpPr>
          <p:spPr bwMode="auto">
            <a:xfrm flipH="1">
              <a:off x="75516" y="1642115"/>
              <a:ext cx="226243" cy="113151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</p:spPr>
          <p:txBody>
            <a:bodyPr tIns="0" bIns="0" anchor="ctr"/>
            <a:lstStyle/>
            <a:p>
              <a:endParaRPr lang="en-US" sz="1200"/>
            </a:p>
          </p:txBody>
        </p:sp>
      </p:grpSp>
      <p:sp>
        <p:nvSpPr>
          <p:cNvPr id="11" name="Oval 10"/>
          <p:cNvSpPr/>
          <p:nvPr/>
        </p:nvSpPr>
        <p:spPr>
          <a:xfrm>
            <a:off x="7307043" y="3280368"/>
            <a:ext cx="387569" cy="38756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2" name="AutoShape 24"/>
          <p:cNvCxnSpPr>
            <a:cxnSpLocks noChangeShapeType="1"/>
            <a:stCxn id="8" idx="6"/>
            <a:endCxn id="11" idx="2"/>
          </p:cNvCxnSpPr>
          <p:nvPr/>
        </p:nvCxnSpPr>
        <p:spPr bwMode="auto">
          <a:xfrm>
            <a:off x="6496576" y="3461475"/>
            <a:ext cx="810467" cy="12678"/>
          </a:xfrm>
          <a:prstGeom prst="straightConnector1">
            <a:avLst/>
          </a:prstGeom>
          <a:noFill/>
          <a:ln w="57150">
            <a:solidFill>
              <a:srgbClr val="3399FF"/>
            </a:solidFill>
            <a:round/>
            <a:headEnd/>
            <a:tailEnd type="triangle" w="med" len="med"/>
          </a:ln>
        </p:spPr>
      </p:cxnSp>
      <p:sp>
        <p:nvSpPr>
          <p:cNvPr id="15" name="Oval 14"/>
          <p:cNvSpPr/>
          <p:nvPr/>
        </p:nvSpPr>
        <p:spPr>
          <a:xfrm>
            <a:off x="7365834" y="3339160"/>
            <a:ext cx="269985" cy="26998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42671" y="3174531"/>
                <a:ext cx="7639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/>
                        </a:rPr>
                        <m:t>𝛻</m:t>
                      </m:r>
                      <m:r>
                        <a:rPr lang="en-US" sz="1600" b="0" i="1" smtClean="0">
                          <a:latin typeface="Cambria Math"/>
                        </a:rPr>
                        <m:t>,</m:t>
                      </m:r>
                      <m:r>
                        <a:rPr lang="en-US" sz="1600" b="0" i="0" smtClean="0">
                          <a:latin typeface="Cambria Math"/>
                        </a:rPr>
                        <m:t>𝛻</m:t>
                      </m:r>
                      <m:r>
                        <a:rPr lang="en-US" sz="1600" b="0" i="1" smtClean="0">
                          <a:latin typeface="Cambria Math"/>
                        </a:rPr>
                        <m:t>,</m:t>
                      </m:r>
                      <m:r>
                        <a:rPr lang="en-US" sz="1600" b="0" i="1" smtClean="0"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671" y="3174531"/>
                <a:ext cx="763992" cy="33855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urved Connector 16"/>
          <p:cNvCxnSpPr>
            <a:stCxn id="11" idx="7"/>
            <a:endCxn id="11" idx="5"/>
          </p:cNvCxnSpPr>
          <p:nvPr/>
        </p:nvCxnSpPr>
        <p:spPr>
          <a:xfrm rot="16200000" flipH="1">
            <a:off x="7500827" y="3474152"/>
            <a:ext cx="274053" cy="12700"/>
          </a:xfrm>
          <a:prstGeom prst="curvedConnector5">
            <a:avLst>
              <a:gd name="adj1" fmla="val -83415"/>
              <a:gd name="adj2" fmla="val 4404811"/>
              <a:gd name="adj3" fmla="val 183415"/>
            </a:avLst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106193" y="3014246"/>
                <a:ext cx="7314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smtClean="0">
                          <a:latin typeface="Cambria Math"/>
                        </a:rPr>
                        <m:t>1</m:t>
                      </m:r>
                      <m:r>
                        <a:rPr lang="en-US" sz="1600" b="0" i="1" smtClean="0">
                          <a:latin typeface="Cambria Math"/>
                        </a:rPr>
                        <m:t>,</m:t>
                      </m:r>
                      <m:r>
                        <a:rPr lang="en-US" sz="1600" b="0" i="0" smtClean="0">
                          <a:latin typeface="Cambria Math"/>
                        </a:rPr>
                        <m:t>1</m:t>
                      </m:r>
                      <m:r>
                        <a:rPr lang="en-US" sz="1600" b="0" i="1" smtClean="0">
                          <a:latin typeface="Cambria Math"/>
                        </a:rPr>
                        <m:t>,</m:t>
                      </m:r>
                      <m:r>
                        <a:rPr lang="en-US" sz="1600" b="0" i="1" smtClean="0">
                          <a:latin typeface="Cambria Math"/>
                        </a:rPr>
                        <m:t>𝐻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193" y="3014246"/>
                <a:ext cx="731419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101250" y="3224238"/>
                <a:ext cx="7314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smtClean="0">
                          <a:latin typeface="Cambria Math"/>
                        </a:rPr>
                        <m:t>0</m:t>
                      </m:r>
                      <m:r>
                        <a:rPr lang="en-US" sz="1600" b="0" i="1" smtClean="0">
                          <a:latin typeface="Cambria Math"/>
                        </a:rPr>
                        <m:t>,</m:t>
                      </m:r>
                      <m:r>
                        <a:rPr lang="en-US" sz="1600" b="0" i="0" smtClean="0">
                          <a:latin typeface="Cambria Math"/>
                        </a:rPr>
                        <m:t>0</m:t>
                      </m:r>
                      <m:r>
                        <a:rPr lang="en-US" sz="1600" b="0" i="1" smtClean="0">
                          <a:latin typeface="Cambria Math"/>
                        </a:rPr>
                        <m:t>,</m:t>
                      </m:r>
                      <m:r>
                        <a:rPr lang="en-US" sz="1600" b="0" i="1" smtClean="0">
                          <a:latin typeface="Cambria Math"/>
                        </a:rPr>
                        <m:t>𝐻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250" y="3224238"/>
                <a:ext cx="731419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75612" y="3429000"/>
                <a:ext cx="7525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/>
                        </a:rPr>
                        <m:t>∅</m:t>
                      </m:r>
                      <m:r>
                        <a:rPr lang="en-US" sz="1600" b="0" i="1" smtClean="0">
                          <a:latin typeface="Cambria Math"/>
                        </a:rPr>
                        <m:t>,∅,</m:t>
                      </m:r>
                      <m:r>
                        <a:rPr lang="en-US" sz="1600" b="0" i="1" smtClean="0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612" y="3429000"/>
                <a:ext cx="752578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073620" y="3657600"/>
                <a:ext cx="7639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/>
                        </a:rPr>
                        <m:t>𝛻</m:t>
                      </m:r>
                      <m:r>
                        <a:rPr lang="en-US" sz="1600" b="0" i="1" smtClean="0">
                          <a:latin typeface="Cambria Math"/>
                        </a:rPr>
                        <m:t>,</m:t>
                      </m:r>
                      <m:r>
                        <a:rPr lang="en-US" sz="1600" b="0" i="0" smtClean="0">
                          <a:latin typeface="Cambria Math"/>
                        </a:rPr>
                        <m:t>𝛻</m:t>
                      </m:r>
                      <m:r>
                        <a:rPr lang="en-US" sz="1600" b="0" i="1" smtClean="0">
                          <a:latin typeface="Cambria Math"/>
                        </a:rPr>
                        <m:t>,</m:t>
                      </m:r>
                      <m:r>
                        <a:rPr lang="en-US" sz="1600" b="0" i="1" smtClean="0"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620" y="3657600"/>
                <a:ext cx="763992" cy="33855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21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forever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Is it a bad thing?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1" name="Rectangle 3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6130" name="Rectangle 3"/>
          <p:cNvSpPr>
            <a:spLocks noChangeArrowheads="1"/>
          </p:cNvSpPr>
          <p:nvPr/>
        </p:nvSpPr>
        <p:spPr bwMode="auto">
          <a:xfrm>
            <a:off x="1" y="76200"/>
            <a:ext cx="12188824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ts val="3200"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Programs we want to halt: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ts val="3200"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ts val="3200"/>
              <a:tabLst/>
            </a:pPr>
            <a:endParaRPr lang="en-US" sz="3200" dirty="0">
              <a:latin typeface="Arial" pitchFamily="34" charset="0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ts val="3200"/>
            </a:pPr>
            <a:endParaRPr lang="en-US" sz="3200" baseline="0" dirty="0">
              <a:latin typeface="Arial" pitchFamily="34" charset="0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ts val="3200"/>
            </a:pPr>
            <a:endParaRPr lang="en-US" sz="3200" dirty="0">
              <a:latin typeface="Arial" pitchFamily="34" charset="0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ts val="3200"/>
            </a:pPr>
            <a:endParaRPr lang="en-US" sz="3200" dirty="0">
              <a:latin typeface="Arial" pitchFamily="34" charset="0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ts val="3200"/>
            </a:pPr>
            <a:r>
              <a:rPr lang="en-US" sz="3200" dirty="0">
                <a:latin typeface="Arial" pitchFamily="34" charset="0"/>
              </a:rPr>
              <a:t>Programs we want to run forever: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ts val="3200"/>
            </a:pPr>
            <a:endParaRPr lang="en-US" sz="3200" baseline="0" dirty="0">
              <a:latin typeface="Arial" pitchFamily="34" charset="0"/>
            </a:endParaRPr>
          </a:p>
        </p:txBody>
      </p:sp>
      <p:pic>
        <p:nvPicPr>
          <p:cNvPr id="177154" name="Picture 2" descr="http://ts1.mm.bing.net/th?&amp;id=HN.608044477703521459&amp;w=300&amp;h=300&amp;c=0&amp;pid=1.9&amp;rs=0&amp;p=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147" y="4495800"/>
            <a:ext cx="1789751" cy="1676400"/>
          </a:xfrm>
          <a:prstGeom prst="rect">
            <a:avLst/>
          </a:prstGeom>
          <a:noFill/>
        </p:spPr>
      </p:pic>
      <p:pic>
        <p:nvPicPr>
          <p:cNvPr id="177156" name="Picture 4" descr="http://ts1.mm.bing.net/th?&amp;id=HN.608003765707804192&amp;w=300&amp;h=300&amp;c=0&amp;pid=1.9&amp;rs=0&amp;p=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7212" y="4495800"/>
            <a:ext cx="2133600" cy="2133600"/>
          </a:xfrm>
          <a:prstGeom prst="rect">
            <a:avLst/>
          </a:prstGeom>
          <a:noFill/>
        </p:spPr>
      </p:pic>
      <p:pic>
        <p:nvPicPr>
          <p:cNvPr id="177158" name="Picture 6" descr="http://www.calvin.edu/chimes/wp-content/uploads/2013/02/airplan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0412" y="4343400"/>
            <a:ext cx="3048000" cy="2437805"/>
          </a:xfrm>
          <a:prstGeom prst="rect">
            <a:avLst/>
          </a:prstGeom>
          <a:noFill/>
        </p:spPr>
      </p:pic>
      <p:pic>
        <p:nvPicPr>
          <p:cNvPr id="177160" name="Picture 8" descr="http://ts2.mm.bing.net/th?id=HN.607992895147409951&amp;pid=1.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89212" y="4509086"/>
            <a:ext cx="2120314" cy="2120314"/>
          </a:xfrm>
          <a:prstGeom prst="rect">
            <a:avLst/>
          </a:prstGeom>
          <a:noFill/>
        </p:spPr>
      </p:pic>
      <p:pic>
        <p:nvPicPr>
          <p:cNvPr id="177162" name="Picture 10" descr="http://ts4.mm.bing.net/th?id=HN.608040096830262894&amp;pid=1.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1588" y="762000"/>
            <a:ext cx="3289886" cy="2056179"/>
          </a:xfrm>
          <a:prstGeom prst="rect">
            <a:avLst/>
          </a:prstGeom>
          <a:noFill/>
        </p:spPr>
      </p:pic>
      <p:pic>
        <p:nvPicPr>
          <p:cNvPr id="177164" name="Picture 12" descr="http://3.bp.blogspot.com/-ufnWHn_VoSQ/Tt50uaHjRZI/AAAAAAAAAP4/vUV2HCPq7ro/s1600/atm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56926" y="762000"/>
            <a:ext cx="1689686" cy="2249394"/>
          </a:xfrm>
          <a:prstGeom prst="rect">
            <a:avLst/>
          </a:prstGeom>
          <a:noFill/>
        </p:spPr>
      </p:pic>
      <p:pic>
        <p:nvPicPr>
          <p:cNvPr id="177168" name="Picture 16" descr="http://www.muylinux.com/wp-content/uploads/2012/03/gcc-logo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56237" y="381000"/>
            <a:ext cx="2314575" cy="2748032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8380412" y="1066800"/>
            <a:ext cx="31989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Your 2150 Homework</a:t>
            </a:r>
          </a:p>
        </p:txBody>
      </p:sp>
    </p:spTree>
    <p:extLst>
      <p:ext uri="{BB962C8B-B14F-4D97-AF65-F5344CB8AC3E}">
        <p14:creationId xmlns:p14="http://schemas.microsoft.com/office/powerpoint/2010/main" val="277550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6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6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7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7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7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7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7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7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6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6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7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7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7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7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Learning/memorizing subroutines</a:t>
            </a:r>
          </a:p>
          <a:p>
            <a:r>
              <a:rPr lang="en-US" smtClean="0"/>
              <a:t>Brain (is like a cpu)</a:t>
            </a:r>
          </a:p>
          <a:p>
            <a:r>
              <a:rPr lang="en-US" smtClean="0"/>
              <a:t>Brain also has short term memory</a:t>
            </a:r>
          </a:p>
          <a:p>
            <a:r>
              <a:rPr lang="en-US" smtClean="0"/>
              <a:t>Senses (input), speech, writing (output)</a:t>
            </a:r>
          </a:p>
          <a:p>
            <a:r>
              <a:rPr lang="en-US" smtClean="0"/>
              <a:t>Use writing/utensils to remember things</a:t>
            </a:r>
          </a:p>
          <a:p>
            <a:r>
              <a:rPr lang="en-US" smtClean="0"/>
              <a:t>Pondering (using a “working memory”)</a:t>
            </a:r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59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Church Turing Thesis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03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787358D-28F8-7B41-903A-9B6D1DC3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http://rybn.org/human_computers/images/humanc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4" b="6604"/>
          <a:stretch/>
        </p:blipFill>
        <p:spPr bwMode="auto">
          <a:xfrm>
            <a:off x="0" y="0"/>
            <a:ext cx="121886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238738" y="6382679"/>
            <a:ext cx="6350008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https://www.loc.gov/pictures/item/2016838906/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22581" y="254246"/>
            <a:ext cx="513808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000" dirty="0"/>
              <a:t>Bonus Bureau, Computing Division, 11/24/1924</a:t>
            </a:r>
          </a:p>
        </p:txBody>
      </p:sp>
    </p:spTree>
    <p:extLst>
      <p:ext uri="{BB962C8B-B14F-4D97-AF65-F5344CB8AC3E}">
        <p14:creationId xmlns:p14="http://schemas.microsoft.com/office/powerpoint/2010/main" val="116810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0-12 at 8.50.16 PM.png">
            <a:extLst>
              <a:ext uri="{FF2B5EF4-FFF2-40B4-BE49-F238E27FC236}">
                <a16:creationId xmlns="" xmlns:a16="http://schemas.microsoft.com/office/drawing/2014/main" id="{24811BFC-C92D-7F43-8B5D-8F10F933A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212"/>
          <a:stretch/>
        </p:blipFill>
        <p:spPr>
          <a:xfrm>
            <a:off x="440816" y="1264307"/>
            <a:ext cx="11352619" cy="2974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453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10-12 at 8.44.56 P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523"/>
          <a:stretch/>
        </p:blipFill>
        <p:spPr>
          <a:xfrm>
            <a:off x="306703" y="130214"/>
            <a:ext cx="9826176" cy="6533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2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10-12 at 8.44.56 P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523"/>
          <a:stretch/>
        </p:blipFill>
        <p:spPr>
          <a:xfrm>
            <a:off x="306703" y="130214"/>
            <a:ext cx="9826176" cy="6533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Shot 2014-10-12 at 8.44.56 P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14" t="57383" r="4749" b="31670"/>
          <a:stretch/>
        </p:blipFill>
        <p:spPr>
          <a:xfrm>
            <a:off x="1030442" y="1226792"/>
            <a:ext cx="10831279" cy="1148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345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0ECA79F-9FBC-C947-A9A5-B4C81E04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832FF18-2348-C14C-8694-315F89405E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1320" r="1542" b="3798"/>
          <a:stretch/>
        </p:blipFill>
        <p:spPr>
          <a:xfrm>
            <a:off x="1073146" y="560167"/>
            <a:ext cx="10016035" cy="2609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A5C410B-34CE-D544-A493-101D5159AC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7260"/>
          <a:stretch/>
        </p:blipFill>
        <p:spPr>
          <a:xfrm>
            <a:off x="1076459" y="3182881"/>
            <a:ext cx="10012171" cy="2663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140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0ECA79F-9FBC-C947-A9A5-B4C81E04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832FF18-2348-C14C-8694-315F89405E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1320" r="1542" b="3798"/>
          <a:stretch/>
        </p:blipFill>
        <p:spPr>
          <a:xfrm>
            <a:off x="1073146" y="560167"/>
            <a:ext cx="10016035" cy="2609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A5C410B-34CE-D544-A493-101D5159AC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7260"/>
          <a:stretch/>
        </p:blipFill>
        <p:spPr>
          <a:xfrm>
            <a:off x="1076459" y="3182881"/>
            <a:ext cx="10012171" cy="2663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929C713-FE46-BC4C-BD7B-ED0730A4F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786" y="2780169"/>
            <a:ext cx="11861321" cy="2719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56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03B7B4-C6EE-954F-B6E7-64C2289F6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 </a:t>
            </a:r>
            <a:r>
              <a:rPr lang="en-US" i="1" dirty="0"/>
              <a:t>number of states</a:t>
            </a:r>
            <a:r>
              <a:rPr lang="en-US" dirty="0"/>
              <a:t> finite?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0ECA79F-9FBC-C947-A9A5-B4C81E04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 descr="Screen Shot 2014-10-12 at 8.54.21 PM.png">
            <a:extLst>
              <a:ext uri="{FF2B5EF4-FFF2-40B4-BE49-F238E27FC236}">
                <a16:creationId xmlns="" xmlns:a16="http://schemas.microsoft.com/office/drawing/2014/main" id="{4300E7E9-B261-9946-8E46-E773B8793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5" t="3534" r="4716" b="-1"/>
          <a:stretch/>
        </p:blipFill>
        <p:spPr>
          <a:xfrm>
            <a:off x="837982" y="1908511"/>
            <a:ext cx="10299224" cy="4230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96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Most important parts (according to Nate)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mtClean="0"/>
              <a:t>CPU</a:t>
            </a:r>
          </a:p>
          <a:p>
            <a:pPr lvl="1"/>
            <a:r>
              <a:rPr lang="en-US" smtClean="0"/>
              <a:t>Circuits of </a:t>
            </a:r>
            <a:r>
              <a:rPr lang="en-US" smtClean="0"/>
              <a:t>transistors</a:t>
            </a:r>
          </a:p>
          <a:p>
            <a:pPr lvl="1"/>
            <a:r>
              <a:rPr lang="en-US" smtClean="0"/>
              <a:t>Brain</a:t>
            </a:r>
            <a:endParaRPr lang="en-US" smtClean="0"/>
          </a:p>
          <a:p>
            <a:r>
              <a:rPr lang="en-US" smtClean="0"/>
              <a:t>RAM</a:t>
            </a:r>
          </a:p>
          <a:p>
            <a:pPr lvl="1"/>
            <a:r>
              <a:rPr lang="en-US" smtClean="0"/>
              <a:t>Limited </a:t>
            </a:r>
            <a:r>
              <a:rPr lang="en-US" smtClean="0"/>
              <a:t>memory</a:t>
            </a:r>
          </a:p>
          <a:p>
            <a:pPr lvl="1"/>
            <a:r>
              <a:rPr lang="en-US" smtClean="0"/>
              <a:t>Working memory</a:t>
            </a:r>
            <a:endParaRPr lang="en-US" smtClean="0"/>
          </a:p>
          <a:p>
            <a:r>
              <a:rPr lang="en-US" smtClean="0"/>
              <a:t>HDD/SSD</a:t>
            </a:r>
          </a:p>
          <a:p>
            <a:pPr lvl="1"/>
            <a:r>
              <a:rPr lang="en-US" smtClean="0"/>
              <a:t>Large </a:t>
            </a:r>
            <a:r>
              <a:rPr lang="en-US" smtClean="0"/>
              <a:t>memory</a:t>
            </a:r>
          </a:p>
          <a:p>
            <a:pPr lvl="1"/>
            <a:r>
              <a:rPr lang="en-US" smtClean="0"/>
              <a:t>“plentiful” memory, infinite memory</a:t>
            </a:r>
            <a:endParaRPr lang="en-US" smtClean="0"/>
          </a:p>
          <a:p>
            <a:pPr lvl="1"/>
            <a:r>
              <a:rPr lang="en-US" smtClean="0"/>
              <a:t>Documents, notes, etc.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2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Issues and Solutions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mtClean="0"/>
              <a:t>What were the limitations of circuits?</a:t>
            </a:r>
          </a:p>
          <a:p>
            <a:pPr lvl="1"/>
            <a:r>
              <a:rPr lang="en-US" strike="sngStrike" smtClean="0"/>
              <a:t>Actually infinite inputs (not relevant to us)</a:t>
            </a:r>
          </a:p>
          <a:p>
            <a:pPr lvl="1"/>
            <a:r>
              <a:rPr lang="en-US" smtClean="0"/>
              <a:t>No looking back!</a:t>
            </a:r>
          </a:p>
          <a:p>
            <a:pPr lvl="1"/>
            <a:r>
              <a:rPr lang="en-US" smtClean="0"/>
              <a:t>Change the machine mid-process</a:t>
            </a:r>
          </a:p>
          <a:p>
            <a:pPr lvl="1"/>
            <a:r>
              <a:rPr lang="en-US" smtClean="0"/>
              <a:t>Limited storage, bigger inputs require more memory for some functions</a:t>
            </a:r>
          </a:p>
          <a:p>
            <a:pPr lvl="1"/>
            <a:r>
              <a:rPr lang="en-US" smtClean="0"/>
              <a:t>Larger output space (only 0 or 1)</a:t>
            </a:r>
          </a:p>
          <a:p>
            <a:pPr lvl="1"/>
            <a:r>
              <a:rPr lang="en-US" smtClean="0"/>
              <a:t>Non-determinism: no communication among parallel paths</a:t>
            </a:r>
          </a:p>
          <a:p>
            <a:pPr lvl="2"/>
            <a:r>
              <a:rPr lang="en-US" smtClean="0"/>
              <a:t>Outside the scope of this semester</a:t>
            </a:r>
          </a:p>
          <a:p>
            <a:pPr lvl="2"/>
            <a:r>
              <a:rPr lang="en-US" smtClean="0"/>
              <a:t>Alternation</a:t>
            </a:r>
          </a:p>
          <a:p>
            <a:r>
              <a:rPr lang="en-US" smtClean="0"/>
              <a:t>How can we overcome those?</a:t>
            </a:r>
          </a:p>
          <a:p>
            <a:pPr lvl="1"/>
            <a:r>
              <a:rPr lang="en-US" smtClean="0"/>
              <a:t>You can look backwards!</a:t>
            </a:r>
          </a:p>
          <a:p>
            <a:pPr lvl="1"/>
            <a:r>
              <a:rPr lang="en-US" smtClean="0"/>
              <a:t>Lots of / Plentiful / enough memory: infinite!</a:t>
            </a:r>
          </a:p>
          <a:p>
            <a:pPr lvl="1"/>
            <a:r>
              <a:rPr lang="en-US" smtClean="0"/>
              <a:t>Make machines that can play the roll of another machine, compute machines (macros)</a:t>
            </a:r>
          </a:p>
          <a:p>
            <a:pPr lvl="1"/>
            <a:r>
              <a:rPr lang="en-US" smtClean="0"/>
              <a:t>Execution model that allows for long strings to be outputs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7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Characterizing What’s computable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Things that are computable by </a:t>
            </a:r>
            <a:r>
              <a:rPr lang="en-US" smtClean="0"/>
              <a:t>FSA (NFA/DFA):</a:t>
            </a:r>
            <a:endParaRPr lang="en-US" smtClean="0"/>
          </a:p>
          <a:p>
            <a:pPr lvl="1"/>
            <a:r>
              <a:rPr lang="en-US" smtClean="0"/>
              <a:t>Functions that don’t need </a:t>
            </a:r>
            <a:r>
              <a:rPr lang="en-US" smtClean="0"/>
              <a:t>“unbounded memory</a:t>
            </a:r>
            <a:r>
              <a:rPr lang="en-US" smtClean="0"/>
              <a:t>”</a:t>
            </a:r>
          </a:p>
          <a:p>
            <a:pPr lvl="1"/>
            <a:r>
              <a:rPr lang="en-US" smtClean="0"/>
              <a:t>Languages expressible as Regular Expressions</a:t>
            </a:r>
          </a:p>
          <a:p>
            <a:r>
              <a:rPr lang="en-US" smtClean="0"/>
              <a:t>Things that aren’t computable by FSA:</a:t>
            </a:r>
          </a:p>
          <a:p>
            <a:pPr lvl="1"/>
            <a:r>
              <a:rPr lang="en-US" smtClean="0"/>
              <a:t>Things that require more than finitely many states</a:t>
            </a:r>
          </a:p>
          <a:p>
            <a:pPr lvl="1"/>
            <a:r>
              <a:rPr lang="en-US" smtClean="0"/>
              <a:t>Intuitive example: Majority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0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48DCC0-301C-4B97-8BA6-7B39DC0B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Calibri"/>
              </a:rPr>
              <a:t>Majority </a:t>
            </a:r>
            <a:r>
              <a:rPr lang="en-US" dirty="0">
                <a:cs typeface="Calibri"/>
              </a:rPr>
              <a:t>with FSA?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E4B8CE-C326-4F0F-8433-7C7E92354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899" tIns="60949" rIns="121899" bIns="60949" rtlCol="0" anchor="t">
            <a:normAutofit/>
          </a:bodyPr>
          <a:lstStyle/>
          <a:p>
            <a:pPr marL="456565" indent="-456565"/>
            <a:r>
              <a:rPr lang="en-US" dirty="0">
                <a:cs typeface="Calibri"/>
              </a:rPr>
              <a:t>Consider an inputs with lots of 0s</a:t>
            </a:r>
          </a:p>
          <a:p>
            <a:pPr marL="456565" indent="-456565"/>
            <a:endParaRPr lang="en-US" dirty="0">
              <a:cs typeface="Calibri"/>
            </a:endParaRPr>
          </a:p>
          <a:p>
            <a:pPr marL="456565" indent="-456565"/>
            <a:endParaRPr lang="en-US" dirty="0">
              <a:cs typeface="Calibri"/>
            </a:endParaRPr>
          </a:p>
          <a:p>
            <a:pPr marL="456565" indent="-456565"/>
            <a:r>
              <a:rPr lang="en-US" dirty="0">
                <a:cs typeface="Calibri"/>
              </a:rPr>
              <a:t>Recall: we read 1 bit at a time, no going back!</a:t>
            </a:r>
          </a:p>
          <a:p>
            <a:pPr marL="456565" indent="-456565"/>
            <a:r>
              <a:rPr lang="en-US" dirty="0">
                <a:cs typeface="Calibri"/>
              </a:rPr>
              <a:t>To count to 50,000, we'll need 50,000 states!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710D052-E9B9-4F06-852E-B23B7B174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BED0270-90F9-449D-919D-1E4148AED73E}"/>
              </a:ext>
            </a:extLst>
          </p:cNvPr>
          <p:cNvSpPr txBox="1"/>
          <p:nvPr/>
        </p:nvSpPr>
        <p:spPr>
          <a:xfrm>
            <a:off x="3951778" y="2500575"/>
            <a:ext cx="36774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000...0000 111...1111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9B95017-4D05-48C4-AAE5-72DC224FFEDC}"/>
              </a:ext>
            </a:extLst>
          </p:cNvPr>
          <p:cNvSpPr txBox="1"/>
          <p:nvPr/>
        </p:nvSpPr>
        <p:spPr>
          <a:xfrm>
            <a:off x="8407704" y="2487133"/>
            <a:ext cx="36774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000...0000 111...1111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9966F8F-B23D-4637-BDF3-A6EC09A30025}"/>
              </a:ext>
            </a:extLst>
          </p:cNvPr>
          <p:cNvSpPr txBox="1"/>
          <p:nvPr/>
        </p:nvSpPr>
        <p:spPr>
          <a:xfrm>
            <a:off x="4413162" y="287196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4F81BD"/>
                </a:solidFill>
                <a:cs typeface="Calibri"/>
              </a:rPr>
              <a:t>×50,000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3B730D7-742D-45FB-BF66-3BEE1425CC2E}"/>
              </a:ext>
            </a:extLst>
          </p:cNvPr>
          <p:cNvSpPr txBox="1"/>
          <p:nvPr/>
        </p:nvSpPr>
        <p:spPr>
          <a:xfrm>
            <a:off x="5942012" y="287280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4F81BD"/>
                </a:solidFill>
                <a:cs typeface="Calibri"/>
              </a:rPr>
              <a:t>×50,000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14A31E8-F0F5-45C8-AF7A-A966AE73BE9A}"/>
              </a:ext>
            </a:extLst>
          </p:cNvPr>
          <p:cNvSpPr txBox="1"/>
          <p:nvPr/>
        </p:nvSpPr>
        <p:spPr>
          <a:xfrm>
            <a:off x="9064217" y="2859362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4F81BD"/>
                </a:solidFill>
                <a:cs typeface="Calibri"/>
              </a:rPr>
              <a:t>×50,000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644665B-69E3-4BB2-8E6B-0D17000A2986}"/>
              </a:ext>
            </a:extLst>
          </p:cNvPr>
          <p:cNvSpPr txBox="1"/>
          <p:nvPr/>
        </p:nvSpPr>
        <p:spPr>
          <a:xfrm>
            <a:off x="10437812" y="2860202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4F81BD"/>
                </a:solidFill>
                <a:cs typeface="Calibri"/>
              </a:rPr>
              <a:t>×50,001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3C7F3A6-DCDA-44C3-9556-EE38AA3A0903}"/>
              </a:ext>
            </a:extLst>
          </p:cNvPr>
          <p:cNvSpPr txBox="1"/>
          <p:nvPr/>
        </p:nvSpPr>
        <p:spPr>
          <a:xfrm>
            <a:off x="155409" y="2501415"/>
            <a:ext cx="36774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000...0000 111...1111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6273FDF-BDD0-4FD6-8D46-FDA3724B3525}"/>
              </a:ext>
            </a:extLst>
          </p:cNvPr>
          <p:cNvSpPr txBox="1"/>
          <p:nvPr/>
        </p:nvSpPr>
        <p:spPr>
          <a:xfrm>
            <a:off x="662907" y="287280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4F81BD"/>
                </a:solidFill>
                <a:cs typeface="Calibri"/>
              </a:rPr>
              <a:t>×49,999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17BA608-B6AD-4D3E-8D93-6F430A2BCE89}"/>
              </a:ext>
            </a:extLst>
          </p:cNvPr>
          <p:cNvSpPr txBox="1"/>
          <p:nvPr/>
        </p:nvSpPr>
        <p:spPr>
          <a:xfrm>
            <a:off x="2206437" y="2859267"/>
            <a:ext cx="1449575" cy="4715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4F81BD"/>
                </a:solidFill>
                <a:cs typeface="Calibri"/>
              </a:rPr>
              <a:t>×50,000</a:t>
            </a:r>
          </a:p>
        </p:txBody>
      </p:sp>
    </p:spTree>
    <p:extLst>
      <p:ext uri="{BB962C8B-B14F-4D97-AF65-F5344CB8AC3E}">
        <p14:creationId xmlns:p14="http://schemas.microsoft.com/office/powerpoint/2010/main" val="72765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Machine Configurations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smtClean="0">
                <a:solidFill>
                  <a:srgbClr val="0070C0"/>
                </a:solidFill>
              </a:rPr>
              <a:t>Configuration: </a:t>
            </a:r>
            <a:r>
              <a:rPr lang="en-US" smtClean="0"/>
              <a:t>All the information needed to represent the “status” of an execution</a:t>
            </a:r>
          </a:p>
          <a:p>
            <a:pPr lvl="1"/>
            <a:r>
              <a:rPr lang="en-US" smtClean="0"/>
              <a:t>Circuit: the circuit itself, all variables and their values</a:t>
            </a:r>
          </a:p>
          <a:p>
            <a:pPr lvl="1"/>
            <a:r>
              <a:rPr lang="en-US" smtClean="0"/>
              <a:t>Automaton: the implementation of the automaton, currently active state(s</a:t>
            </a:r>
            <a:r>
              <a:rPr lang="en-US" smtClean="0"/>
              <a:t>)</a:t>
            </a:r>
          </a:p>
          <a:p>
            <a:pPr lvl="1"/>
            <a:r>
              <a:rPr lang="en-US" smtClean="0"/>
              <a:t>Java program: the values of all the variables, the contents of all the data structures, call stack.</a:t>
            </a:r>
          </a:p>
          <a:p>
            <a:pPr lvl="1"/>
            <a:r>
              <a:rPr lang="en-US" smtClean="0"/>
              <a:t>Solution: have a model with an unbounded number of potential configurations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8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-152400"/>
            <a:ext cx="10969943" cy="1143000"/>
          </a:xfrm>
        </p:spPr>
        <p:txBody>
          <a:bodyPr/>
          <a:lstStyle/>
          <a:p>
            <a:r>
              <a:rPr lang="en-US"/>
              <a:t>Turing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6551612" cy="5562600"/>
          </a:xfrm>
        </p:spPr>
        <p:txBody>
          <a:bodyPr>
            <a:normAutofit/>
          </a:bodyPr>
          <a:lstStyle/>
          <a:p>
            <a:r>
              <a:rPr lang="en-US"/>
              <a:t>FSA: </a:t>
            </a:r>
          </a:p>
          <a:p>
            <a:pPr lvl="1"/>
            <a:r>
              <a:rPr lang="en-US"/>
              <a:t>Finite number of states, </a:t>
            </a:r>
          </a:p>
          <a:p>
            <a:pPr lvl="1"/>
            <a:r>
              <a:rPr lang="en-US"/>
              <a:t>read-once input, </a:t>
            </a:r>
          </a:p>
          <a:p>
            <a:pPr lvl="1"/>
            <a:r>
              <a:rPr lang="en-US"/>
              <a:t>transition using input bit and </a:t>
            </a:r>
            <a:r>
              <a:rPr lang="en-US" smtClean="0"/>
              <a:t>state(s)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99212" y="1295400"/>
            <a:ext cx="5778193" cy="5562600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dirty="0"/>
              <a:t>Turing Machine:</a:t>
            </a:r>
          </a:p>
          <a:p>
            <a:pPr lvl="1"/>
            <a:r>
              <a:rPr lang="en-US" sz="2900" dirty="0"/>
              <a:t>Finite number of states,</a:t>
            </a:r>
          </a:p>
          <a:p>
            <a:pPr lvl="1"/>
            <a:r>
              <a:rPr lang="en-US" sz="2900" strike="sngStrike" dirty="0"/>
              <a:t>Read-once input,</a:t>
            </a:r>
          </a:p>
          <a:p>
            <a:pPr lvl="1"/>
            <a:r>
              <a:rPr lang="en-US" sz="2900" dirty="0"/>
              <a:t>Semi-infinite tape (memory)</a:t>
            </a:r>
          </a:p>
          <a:p>
            <a:pPr lvl="1"/>
            <a:r>
              <a:rPr lang="en-US" sz="2900" dirty="0"/>
              <a:t>Transition </a:t>
            </a:r>
            <a:r>
              <a:rPr lang="en-US" sz="2900"/>
              <a:t>using </a:t>
            </a:r>
            <a:r>
              <a:rPr lang="en-US" sz="2900" smtClean="0"/>
              <a:t>“</a:t>
            </a:r>
            <a:r>
              <a:rPr lang="en-US" sz="2900" dirty="0"/>
              <a:t>current symbol” on tape</a:t>
            </a:r>
          </a:p>
          <a:p>
            <a:pPr lvl="1"/>
            <a:r>
              <a:rPr lang="en-US" sz="2900" dirty="0"/>
              <a:t>Can overwrite current symbol, move left/right on tape </a:t>
            </a:r>
          </a:p>
        </p:txBody>
      </p:sp>
    </p:spTree>
    <p:extLst>
      <p:ext uri="{BB962C8B-B14F-4D97-AF65-F5344CB8AC3E}">
        <p14:creationId xmlns:p14="http://schemas.microsoft.com/office/powerpoint/2010/main" val="423714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Turing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9</a:t>
            </a:fld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3558008" y="3330243"/>
            <a:ext cx="6566196" cy="1013157"/>
            <a:chOff x="2627551" y="3748875"/>
            <a:chExt cx="6566196" cy="101315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2627551" y="3816036"/>
                  <a:ext cx="630328" cy="944025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66FF"/>
                            </a:solidFill>
                            <a:latin typeface="Cambria Math"/>
                          </a:rPr>
                          <m:t>𝑋</m:t>
                        </m:r>
                      </m:oMath>
                    </m:oMathPara>
                  </a14:m>
                  <a:endParaRPr lang="en-US" sz="3200" dirty="0">
                    <a:solidFill>
                      <a:srgbClr val="FF66FF"/>
                    </a:solidFill>
                  </a:endParaRPr>
                </a:p>
              </p:txBody>
            </p:sp>
          </mc:Choice>
          <mc:Fallback>
            <p:sp>
              <p:nvSpPr>
                <p:cNvPr id="6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7551" y="3816036"/>
                  <a:ext cx="630328" cy="94402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257879" y="3816036"/>
                  <a:ext cx="630328" cy="944025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66FF"/>
                            </a:solidFill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3200" dirty="0">
                    <a:solidFill>
                      <a:srgbClr val="FF66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57879" y="3816036"/>
                  <a:ext cx="630328" cy="94402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888208" y="3816036"/>
                  <a:ext cx="630328" cy="944025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66FF"/>
                            </a:solidFill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3200" dirty="0">
                    <a:solidFill>
                      <a:srgbClr val="FF66FF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88208" y="3816036"/>
                  <a:ext cx="630328" cy="94402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4518536" y="3816036"/>
                  <a:ext cx="630328" cy="944025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66FF"/>
                            </a:solidFill>
                            <a:latin typeface="Cambria Math"/>
                          </a:rPr>
                          <m:t>𝑋</m:t>
                        </m:r>
                      </m:oMath>
                    </m:oMathPara>
                  </a14:m>
                  <a:endParaRPr lang="en-US" sz="3200" dirty="0">
                    <a:solidFill>
                      <a:srgbClr val="FF66FF"/>
                    </a:solidFill>
                  </a:endParaRPr>
                </a:p>
              </p:txBody>
            </p:sp>
          </mc:Choice>
          <mc:Fallback>
            <p:sp>
              <p:nvSpPr>
                <p:cNvPr id="9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18536" y="3816036"/>
                  <a:ext cx="630328" cy="94402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5148865" y="3816036"/>
                  <a:ext cx="630328" cy="944025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66FF"/>
                            </a:solidFill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3200" dirty="0">
                    <a:solidFill>
                      <a:srgbClr val="FF66FF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48865" y="3816036"/>
                  <a:ext cx="630328" cy="94402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5779193" y="3816036"/>
                  <a:ext cx="630328" cy="944025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66FF"/>
                            </a:solidFill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3200" dirty="0">
                    <a:solidFill>
                      <a:srgbClr val="FF66FF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79193" y="3816036"/>
                  <a:ext cx="630328" cy="94402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 w="2540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6409521" y="3816036"/>
                  <a:ext cx="630328" cy="944025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66FF"/>
                            </a:solidFill>
                            <a:latin typeface="Cambria Math"/>
                          </a:rPr>
                          <m:t>∅</m:t>
                        </m:r>
                      </m:oMath>
                    </m:oMathPara>
                  </a14:m>
                  <a:endParaRPr lang="en-US" sz="3200" dirty="0">
                    <a:solidFill>
                      <a:srgbClr val="FF66FF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09521" y="3816036"/>
                  <a:ext cx="630328" cy="94402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7039850" y="3816036"/>
                  <a:ext cx="630328" cy="944025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66FF"/>
                            </a:solidFill>
                            <a:latin typeface="Cambria Math"/>
                          </a:rPr>
                          <m:t>∅</m:t>
                        </m:r>
                      </m:oMath>
                    </m:oMathPara>
                  </a14:m>
                  <a:endParaRPr lang="en-US" sz="3200" dirty="0">
                    <a:solidFill>
                      <a:srgbClr val="FF66FF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39850" y="3816036"/>
                  <a:ext cx="630328" cy="94402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7670178" y="3816036"/>
                  <a:ext cx="630328" cy="944025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66FF"/>
                            </a:solidFill>
                            <a:latin typeface="Cambria Math"/>
                          </a:rPr>
                          <m:t>∅</m:t>
                        </m:r>
                      </m:oMath>
                    </m:oMathPara>
                  </a14:m>
                  <a:endParaRPr lang="en-US" sz="3200" dirty="0">
                    <a:solidFill>
                      <a:srgbClr val="FF66FF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670178" y="3816036"/>
                  <a:ext cx="630328" cy="94402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/>
            <p:cNvCxnSpPr/>
            <p:nvPr/>
          </p:nvCxnSpPr>
          <p:spPr>
            <a:xfrm>
              <a:off x="8300507" y="3816036"/>
              <a:ext cx="630328" cy="19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300507" y="4760061"/>
              <a:ext cx="630328" cy="19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8696061" y="3748875"/>
              <a:ext cx="49768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…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32705" y="1371600"/>
            <a:ext cx="1892823" cy="2025809"/>
            <a:chOff x="3503612" y="1676400"/>
            <a:chExt cx="1525082" cy="1632231"/>
          </a:xfrm>
        </p:grpSpPr>
        <p:grpSp>
          <p:nvGrpSpPr>
            <p:cNvPr id="19" name="Group 18"/>
            <p:cNvGrpSpPr/>
            <p:nvPr/>
          </p:nvGrpSpPr>
          <p:grpSpPr>
            <a:xfrm>
              <a:off x="3503612" y="1676400"/>
              <a:ext cx="1525082" cy="1632231"/>
              <a:chOff x="3503612" y="1676400"/>
              <a:chExt cx="1525082" cy="1632231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3503612" y="1676400"/>
                <a:ext cx="1525079" cy="10704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503612" y="1828800"/>
                <a:ext cx="1447799" cy="761930"/>
                <a:chOff x="8148422" y="3507365"/>
                <a:chExt cx="2875529" cy="1444132"/>
              </a:xfrm>
            </p:grpSpPr>
            <p:sp>
              <p:nvSpPr>
                <p:cNvPr id="26" name="Cloud"/>
                <p:cNvSpPr>
                  <a:spLocks noChangeAspect="1" noEditPoints="1" noChangeArrowheads="1"/>
                </p:cNvSpPr>
                <p:nvPr/>
              </p:nvSpPr>
              <p:spPr bwMode="auto">
                <a:xfrm rot="391928">
                  <a:off x="8148422" y="3507365"/>
                  <a:ext cx="2875529" cy="144413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9525">
                  <a:solidFill>
                    <a:srgbClr val="0070C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7" name="Rectangle 39"/>
                <p:cNvSpPr>
                  <a:spLocks noChangeArrowheads="1"/>
                </p:cNvSpPr>
                <p:nvPr/>
              </p:nvSpPr>
              <p:spPr bwMode="auto">
                <a:xfrm>
                  <a:off x="8835563" y="3735515"/>
                  <a:ext cx="1145121" cy="65801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tIns="0" bIns="0">
                  <a:spAutoFit/>
                </a:bodyPr>
                <a:lstStyle/>
                <a:p>
                  <a:r>
                    <a:rPr lang="en-US" sz="2800" b="0">
                      <a:solidFill>
                        <a:schemeClr val="accent1">
                          <a:lumMod val="75000"/>
                        </a:schemeClr>
                      </a:solidFill>
                    </a:rPr>
                    <a:t>FSA</a:t>
                  </a:r>
                  <a:endParaRPr lang="en-US" sz="2800" b="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24" name="Straight Connector 23"/>
              <p:cNvCxnSpPr/>
              <p:nvPr/>
            </p:nvCxnSpPr>
            <p:spPr>
              <a:xfrm rot="16200000" flipV="1">
                <a:off x="3489437" y="2761052"/>
                <a:ext cx="561755" cy="53340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 flipH="1" flipV="1">
                <a:off x="4511925" y="2791861"/>
                <a:ext cx="561751" cy="47178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ight Arrow 19"/>
            <p:cNvSpPr/>
            <p:nvPr/>
          </p:nvSpPr>
          <p:spPr>
            <a:xfrm>
              <a:off x="4341812" y="3048000"/>
              <a:ext cx="228600" cy="21419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Arrow 20"/>
            <p:cNvSpPr/>
            <p:nvPr/>
          </p:nvSpPr>
          <p:spPr>
            <a:xfrm>
              <a:off x="4037012" y="3048000"/>
              <a:ext cx="191838" cy="228600"/>
            </a:xfrm>
            <a:prstGeom prst="lef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39"/>
          <p:cNvSpPr>
            <a:spLocks noChangeArrowheads="1"/>
          </p:cNvSpPr>
          <p:nvPr/>
        </p:nvSpPr>
        <p:spPr bwMode="auto">
          <a:xfrm>
            <a:off x="8699905" y="1371600"/>
            <a:ext cx="3490507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r>
              <a:rPr lang="en-US" sz="2800" b="0">
                <a:solidFill>
                  <a:schemeClr val="accent1">
                    <a:lumMod val="75000"/>
                  </a:schemeClr>
                </a:solidFill>
              </a:rPr>
              <a:t>States, transitions, etc.</a:t>
            </a:r>
            <a:endParaRPr lang="en-US" sz="2800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28" idx="1"/>
          </p:cNvCxnSpPr>
          <p:nvPr/>
        </p:nvCxnSpPr>
        <p:spPr>
          <a:xfrm flipH="1">
            <a:off x="7822290" y="1587044"/>
            <a:ext cx="877615" cy="27428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9"/>
          <p:cNvSpPr>
            <a:spLocks noChangeArrowheads="1"/>
          </p:cNvSpPr>
          <p:nvPr/>
        </p:nvSpPr>
        <p:spPr bwMode="auto">
          <a:xfrm>
            <a:off x="4215019" y="4395124"/>
            <a:ext cx="4297395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</a:rPr>
              <a:t>Semi-infinite tape (memory)</a:t>
            </a:r>
            <a:endParaRPr lang="en-US" sz="2800" b="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0" y="2971800"/>
                <a:ext cx="292768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>
                    <a:solidFill>
                      <a:srgbClr val="E422C8"/>
                    </a:solidFill>
                  </a:rPr>
                  <a:t>Tape Contents: Initially contains string start symbol (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E422C8"/>
                        </a:solidFill>
                        <a:latin typeface="Cambria Math"/>
                      </a:rPr>
                      <m:t>𝛻</m:t>
                    </m:r>
                  </m:oMath>
                </a14:m>
                <a:r>
                  <a:rPr lang="en-US" smtClean="0">
                    <a:solidFill>
                      <a:srgbClr val="E422C8"/>
                    </a:solidFill>
                  </a:rPr>
                  <a:t>), then  </a:t>
                </a:r>
                <a:r>
                  <a:rPr lang="en-US">
                    <a:solidFill>
                      <a:srgbClr val="E422C8"/>
                    </a:solidFill>
                  </a:rPr>
                  <a:t>input string </a:t>
                </a:r>
                <a:r>
                  <a:rPr lang="en-US" smtClean="0">
                    <a:solidFill>
                      <a:srgbClr val="E422C8"/>
                    </a:solidFill>
                  </a:rPr>
                  <a:t>then blanks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422C8"/>
                        </a:solidFill>
                        <a:latin typeface="Cambria Math"/>
                      </a:rPr>
                      <m:t>∅</m:t>
                    </m:r>
                  </m:oMath>
                </a14:m>
                <a:r>
                  <a:rPr lang="en-US" smtClean="0">
                    <a:solidFill>
                      <a:srgbClr val="E422C8"/>
                    </a:solidFill>
                  </a:rPr>
                  <a:t>)</a:t>
                </a:r>
                <a:endParaRPr lang="en-US">
                  <a:solidFill>
                    <a:srgbClr val="E422C8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71800"/>
                <a:ext cx="2927680" cy="1938992"/>
              </a:xfrm>
              <a:prstGeom prst="rect">
                <a:avLst/>
              </a:prstGeom>
              <a:blipFill rotWithShape="1">
                <a:blip r:embed="rId11"/>
                <a:stretch>
                  <a:fillRect l="-3125" t="-2516" r="-1875" b="-5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2097194" y="5029200"/>
            <a:ext cx="80396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Operation: </a:t>
            </a:r>
          </a:p>
          <a:p>
            <a:r>
              <a:rPr lang="en-US" sz="2000"/>
              <a:t>transitions outgoing from each state match on current character on the tape, when transitioning you can overwrite that character and move which cell you’re reading</a:t>
            </a:r>
          </a:p>
          <a:p>
            <a:r>
              <a:rPr lang="en-US" sz="2000" smtClean="0"/>
              <a:t>Return 1 if </a:t>
            </a:r>
            <a:r>
              <a:rPr lang="en-US" sz="2000"/>
              <a:t>we enter the accept state, </a:t>
            </a:r>
            <a:r>
              <a:rPr lang="en-US" sz="2000" smtClean="0"/>
              <a:t>Return 0 if </a:t>
            </a:r>
            <a:r>
              <a:rPr lang="en-US" sz="2000"/>
              <a:t>we enter the reject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12"/>
              <p:cNvSpPr txBox="1">
                <a:spLocks noChangeArrowheads="1"/>
              </p:cNvSpPr>
              <p:nvPr/>
            </p:nvSpPr>
            <p:spPr bwMode="auto">
              <a:xfrm>
                <a:off x="2927680" y="3397403"/>
                <a:ext cx="630328" cy="944025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0" smtClean="0">
                          <a:solidFill>
                            <a:srgbClr val="FF66FF"/>
                          </a:solidFill>
                          <a:latin typeface="Cambria Math"/>
                        </a:rPr>
                        <m:t>𝛻</m:t>
                      </m:r>
                    </m:oMath>
                  </m:oMathPara>
                </a14:m>
                <a:endParaRPr lang="en-US" sz="3200" b="0" smtClean="0">
                  <a:solidFill>
                    <a:srgbClr val="FF66FF"/>
                  </a:solidFill>
                </a:endParaRPr>
              </a:p>
            </p:txBody>
          </p:sp>
        </mc:Choice>
        <mc:Fallback xmlns="">
          <p:sp>
            <p:nvSpPr>
              <p:cNvPr id="34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7680" y="3397403"/>
                <a:ext cx="630328" cy="94402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84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1263</Words>
  <Application>Microsoft Office PowerPoint</Application>
  <PresentationFormat>Custom</PresentationFormat>
  <Paragraphs>273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Cambria Math</vt:lpstr>
      <vt:lpstr>Times New Roman</vt:lpstr>
      <vt:lpstr>Calibri</vt:lpstr>
      <vt:lpstr>Office Theme</vt:lpstr>
      <vt:lpstr>CS3102 Theory of Computation</vt:lpstr>
      <vt:lpstr>PowerPoint Presentation</vt:lpstr>
      <vt:lpstr>Most important parts (according to Nate)</vt:lpstr>
      <vt:lpstr>Issues and Solutions</vt:lpstr>
      <vt:lpstr>Characterizing What’s computable</vt:lpstr>
      <vt:lpstr>Majority with FSA?</vt:lpstr>
      <vt:lpstr>Machine Configurations</vt:lpstr>
      <vt:lpstr>Turing Machines</vt:lpstr>
      <vt:lpstr>Turing Machine</vt:lpstr>
      <vt:lpstr>Example Turing Machine</vt:lpstr>
      <vt:lpstr>Input: 01101</vt:lpstr>
      <vt:lpstr>Turing Machine</vt:lpstr>
      <vt:lpstr>Turing Machine Execution</vt:lpstr>
      <vt:lpstr>Let’s Draw One!</vt:lpstr>
      <vt:lpstr>PowerPoint Presentation</vt:lpstr>
      <vt:lpstr>FSA vs TM</vt:lpstr>
      <vt:lpstr>Some Turing Machines never return</vt:lpstr>
      <vt:lpstr>Running forever</vt:lpstr>
      <vt:lpstr>PowerPoint Presentation</vt:lpstr>
      <vt:lpstr>Church Turing 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the number of states finite?</vt:lpstr>
    </vt:vector>
  </TitlesOfParts>
  <Company>UVA SEAS Computer Science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CS3102 Theory of Computation</dc:title>
  <dc:creator>njb2b</dc:creator>
  <cp:lastModifiedBy>njb2b</cp:lastModifiedBy>
  <cp:revision>214</cp:revision>
  <dcterms:created xsi:type="dcterms:W3CDTF">2019-01-15T14:15:49Z</dcterms:created>
  <dcterms:modified xsi:type="dcterms:W3CDTF">2020-03-24T20:51:03Z</dcterms:modified>
</cp:coreProperties>
</file>